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4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4" r:id="rId4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notatek</a:t>
            </a:r>
          </a:p>
        </p:txBody>
      </p:sp>
      <p:sp>
        <p:nvSpPr>
          <p:cNvPr id="23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&lt;główka&gt;</a:t>
            </a:r>
          </a:p>
        </p:txBody>
      </p:sp>
      <p:sp>
        <p:nvSpPr>
          <p:cNvPr id="23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</a:p>
        </p:txBody>
      </p:sp>
      <p:sp>
        <p:nvSpPr>
          <p:cNvPr id="23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</a:p>
        </p:txBody>
      </p:sp>
      <p:sp>
        <p:nvSpPr>
          <p:cNvPr id="23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33B5E60-423C-4CDA-87D2-321FA1B1CCD2}" type="slidenum"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2CF1DDE-85E1-42B5-BA10-73BBBCA34B19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001C596-C437-4746-AFEC-0F1C5E0F5F34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22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1E204C3-2AE1-4E07-A64D-38F213C28B2D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23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0B7B6E9-D2BA-47EA-86ED-923C9B38D99F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24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BA742F8F-9013-41CC-AC6E-AA1721960C61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25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EEBDC25-9544-446B-B35C-C5F8A1EF164D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26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2446BF9-DF43-4C39-9F82-BA1E84E0749E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34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1AC71CD3-0693-49D8-AE98-355F901533A9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35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67A353F-D435-4C7B-B2E3-1E86FB208A7B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36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158F0B2-4B08-4EA5-88A9-C30FE63C1085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37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FA7EFE7-20C7-48F1-B538-D9CDE59AC927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12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2D59E1F-8323-4CE5-B10D-7B1453916ECD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13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8C08545-10F4-4E75-921E-DC1845CD6FCE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14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E7F3EAC9-1032-4022-8517-20BB9220549A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15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A43F4036-A241-4BB0-81FC-CA23B9A4DB74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18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3599E48A-B496-4294-B9E5-0FE6C262648D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19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EA38795-2E49-4447-8337-99BAEC07AC4F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20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B89A02D1-9A5B-4750-A328-93A7D1B3CF8D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>
                <a:lnSpc>
                  <a:spcPct val="100000"/>
                </a:lnSpc>
              </a:pPr>
              <a:t>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206240"/>
          </a:xfrm>
          <a:prstGeom prst="rect">
            <a:avLst/>
          </a:prstGeom>
        </p:spPr>
        <p:txBody>
          <a:bodyPr/>
          <a:lstStyle/>
          <a:p>
            <a:endParaRPr lang="pl-PL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Obraz 36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8" name="Obraz 37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Obraz 75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7" name="Obraz 76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5" name="Obraz 11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Obraz 115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4" name="Obraz 15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55" name="Obraz 15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4" name="Obraz 19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95" name="Obraz 19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33" name="Obraz 232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234" name="Obraz 23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35523061-4CB8-4BBF-997A-A5318CC6829A}" type="datetime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22.04.2021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5EF6267-5A2F-4F0B-A631-BDD70E8D08C7}" type="slidenum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tytułu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Kliknij, aby edytować styl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906A3DEA-CB81-47F8-9811-1C72CEBA382C}" type="datetime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22.04.2021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96B1E60-C5C2-4930-82E7-22C4A2EE2DB3}" type="slidenum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Kliknij, aby edytować styl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konspektuKliknij, aby edytować style wzorca tekstu</a:t>
            </a:r>
          </a:p>
          <a:p>
            <a:pPr marL="685800" lvl="1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7ECD86AB-8B47-412A-80DD-2D0B4BCD89C1}" type="datetime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22.04.2021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207BC5F-7219-4F62-8180-BDDC22DDB3D9}" type="slidenum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Kliknij, aby edytować styl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1E096A5-BB62-4A2B-B07F-CCC5BFAA4584}" type="datetime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22.04.2021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6C95626-F962-4991-9861-41122A3F85A6}" type="slidenum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Kliknij, aby edytować styl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</a:t>
            </a: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</a:p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konspektuKliknij, aby edytować style wzorca tekstu</a:t>
            </a:r>
          </a:p>
        </p:txBody>
      </p:sp>
      <p:sp>
        <p:nvSpPr>
          <p:cNvPr id="159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E424C1B-E82E-45AD-81CB-15515469D93E}" type="datetime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22.04.2021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ED703A5-4B28-4FC4-89BF-5B37636BCA45}" type="slidenum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pl-PL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Kliknij, aby edytować styl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pl-PL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konspektuKliknij, aby edytować style wzorca tekstu</a:t>
            </a:r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6368ED0-A824-4F25-8AED-7435D5EB1D90}" type="datetime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22.04.2021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43FE710-6355-4020-86E2-565BE9BE9794}" type="slidenum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papier+&#347;mieci&amp;tbm=isch&amp;ved=2ahUKEwic5Mqd-fjvAhUkJcUKHfXiBWQQ2-cCegQIABAA&amp;oq=papier+&#347;mieci&amp;gs_lcp=CgNpbWcQAzIECCMQJzIGCAAQCBAeMgYIABAIEB4yBggAEAgQHjIGCAAQCBAeOgQIABBDOgUIABCxAzoICAAQsQMQgwE6AggAOgcIABCxAxBDOgQIABADOgYIABAFEB5Qi0BY_E5go1RoAHAAeACAAXGIAa0JkgEDOC41mAEAoAEBqgELZ3dzLXdpei1pbWfAAQE&amp;sclient=img&amp;ei=PF10YJzWN6TKlAb1xZegBg&amp;bih=568&amp;biw=1366" TargetMode="External"/><Relationship Id="rId3" Type="http://schemas.openxmlformats.org/officeDocument/2006/relationships/hyperlink" Target="https://www.google.com/search?q=czysta%20planeta&amp;tbm=isch&amp;hl=pl&amp;sa=X&amp;ved=0CCEQtI8BKAFqFwoTCJju4tnd-O8CFQAAAAAdAAAAABAL&amp;biw=1349&amp;bih=625" TargetMode="External"/><Relationship Id="rId7" Type="http://schemas.openxmlformats.org/officeDocument/2006/relationships/hyperlink" Target="https://businessinsider.com.pl/twoje-pieniadze/budzet-domowy/jak-segregowac-smieci-kontenery-na-szklo-metal-plastik-zmieszane/2e7phd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search?q=papier+co+wrzucamy&amp;tbm=isch&amp;ved=2ahUKEwi8uevt4vjvAhUHLOwKHb-zBPYQ2-cCegQIABAA&amp;oq=papier+co+wrzucamy&amp;gs_lcp=CgNpbWcQAzICCAA6BAgjECc6BwgAELEDEEM6BAgAEEM6BQgAELEDOgQIABAeOgYIABAIEB5QrRdYkCxgvy9oAHAAeACAAc8CiAGSBpIBBzEuMy4wLjGYAQCgAQGqAQtnd3Mtd2l6LWltZ8ABAQ&amp;sclient=img&amp;ei=x0V0YPy5DIfYsAe_55KwDw&amp;bih=568&amp;biw=1366" TargetMode="External"/><Relationship Id="rId5" Type="http://schemas.openxmlformats.org/officeDocument/2006/relationships/hyperlink" Target="https://naszesmieci.mos.gov.pl/jak-segregowac/15-pytania-i-odpowiedzi/segregacja" TargetMode="External"/><Relationship Id="rId4" Type="http://schemas.openxmlformats.org/officeDocument/2006/relationships/hyperlink" Target="https://swidnica24.pl/2019/09/nowe-zasady-segregacji-odpadow-od-1-pazdziernika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oszczedzanie+wody+has&#322;o&amp;tbm=isch&amp;ved=2ahUKEwiWoYWYivnvAhWFvKQKHXPVDlwQ2-cCegQIABAA&amp;oq=oszczedzanie+wody+has&#322;o&amp;gs_lcp=CgNpbWcQAzoECCMQJzoGCAAQCBAeOgQIABAYOgIIADoECAAQHjoGCAAQBRAeUKNEWJlWYLxYaABwAHgAgAFriAHfB5IBBDExLjGYAQCgAQGqAQtnd3Mtd2l6LWltZ8ABAQ&amp;sclient=img&amp;ei=BG90YJaPKoX5kgXzqrvgBQ&amp;bih=568&amp;biw=1366&amp;hl=pl" TargetMode="External"/><Relationship Id="rId3" Type="http://schemas.openxmlformats.org/officeDocument/2006/relationships/hyperlink" Target="https://www.google.com/search?q=pojemnik%20na%20metal&amp;tbm=isch&amp;hl=pl&amp;sa=X&amp;ved=0CCcQtI8BKAJqFwoTCJiatbj--O8CFQAAAAAdAAAAABAY&amp;biw=1349&amp;bih=568" TargetMode="External"/><Relationship Id="rId7" Type="http://schemas.openxmlformats.org/officeDocument/2006/relationships/hyperlink" Target="https://www.homebook.pl/inspiracje/847563_zdjeci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search?q=odpady+zmieszane+kosz&amp;tbm=isch&amp;ved=2ahUKEwiVv4qihfnvAhWHG-wKHdblBDgQ2-cCegQIABAA&amp;oq=odpady+zmieszane+kosz&amp;gs_lcp=CgNpbWcQAzIGCAAQCBAeOgIIADoECAAQQzoECAAQGFC27CJY6fIiYO7zImgAcAB4AIABbIgB1gOSAQMzLjKYAQCgAQGqAQtnd3Mtd2l6LWltZ8ABAQ&amp;sclient=img&amp;ei=22l0YNXlIoe3sAfWy5PAAw&amp;bih=568&amp;biw=1366" TargetMode="External"/><Relationship Id="rId5" Type="http://schemas.openxmlformats.org/officeDocument/2006/relationships/hyperlink" Target="https://www.google.com/search?q=odpady+bio+kosz&amp;tbm=isch&amp;ved=2ahUKEwia-JmFhPnvAhWbk6QKHUJSCiYQ2-cCegQIABAA&amp;oq=odpady+bio+kosz&amp;gs_lcp=CgNpbWcQAzIGCAAQCBAeMgYIABAIEB4yBggAEAgQHjIGCAAQCBAeMgYIABAIEB46AggAOgQIABAeOgYIABAFEB46BAgAEBhQhcMBWL_KAWCgywFoAHAAeACAAXaIAYADkgEDMy4xmAEAoAEBqgELZ3dzLXdpei1pbWfAAQE&amp;sclient=img&amp;ei=kmh0YJrnIpunkgXCpKmwAg&amp;bih=568&amp;biw=1366" TargetMode="External"/><Relationship Id="rId4" Type="http://schemas.openxmlformats.org/officeDocument/2006/relationships/hyperlink" Target="https://www.google.com/search?q=szk&#322;o+kosz&amp;tbm=isch&amp;ved=2ahUKEwjU7f7rgfnvAhWSNuwKHahjChQQ2-cCegQIABAA&amp;oq=szk&#322;o+kosz&amp;gs_lcp=CgNpbWcQAzIECCMQJzIGCAAQCBAeMgYIABAIEB4yBggAEAgQHjIGCAAQCBAeMgYIABAIEB4yBAgAEBg6AggAOgUIABCxA1C0qAFYuLgBYKy5AWgAcAB4AIABXogBzweSAQIxMpgBAKABAaoBC2d3cy13aXotaW1nwAEB&amp;sclient=img&amp;ei=RGZ0YNS7MpLtsAeox6mgAQ&amp;bih=625&amp;biw=1366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apier+wysypisko+smieci&amp;tbm=isch&amp;ved=2ahUKEwiM562i8oTwAhVH1uAKHdsrD4cQ2-cCegQIABAA&amp;oq=papier+wysypisko+smieci&amp;gs_lcp=CgNpbWcQAzoECCMQJzoFCAAQsQM6CAgAELEDEIMBOgIIADoECAAQQzoHCAAQsQMQQzoGCAAQCBAeOgQIABAYUNmfA1i2wwNgkcgDaABwAHgBgAHjA4gBnSCSAQoxMS4zLjUuMy4xmAEAoAEBqgELZ3dzLXdpei1pbWfAAQE&amp;sclient=img&amp;ei=jKB6YIzxLMesgwfb17y4CA&amp;bih=568&amp;biw=1349&amp;hl=p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com/search?q=zwierz&#281;ta++zapl&#261;tane+w+plastiku&amp;tbm=isch&amp;ved=2ahUKEwjv_qP994TwAhWU7-AKHQ1SCwkQ2-cCegQIABAA&amp;oq=zwierz&#281;ta++zapl&#261;tane+w+plastiku&amp;gs_lcp=CgNpbWcQAzoECCMQJzoFCAAQsQM6AggAOgQIABBDOgcIABCxAxBDOgQIABADOggIABCxAxCDAVCUjgZYlf8GYOyCB2gCcAB4AIABeIgB_hSSAQQyOC4zmAEAoAEBqgELZ3dzLXdpei1pbWfAAQE&amp;sclient=img&amp;ei=iaZ6YK-WJJTfgweNpK1I&amp;bih=625&amp;biw=1349&amp;hl=pl" TargetMode="External"/><Relationship Id="rId4" Type="http://schemas.openxmlformats.org/officeDocument/2006/relationships/hyperlink" Target="https://www.google.com/search?q=segregacja%20&#347;mieci%20szk&#322;o&amp;tbm=isch&amp;hl=pl&amp;tbs=rimg:CUuiu3R3XzdQYU1u0_1u-rbNU&amp;sa=X&amp;ved=0CCUQuIIBahcKEwi4psaY9oTwAhUAAAAAHQAAAAAQBw&amp;biw=1349&amp;bih=56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zwierz&#281;ta++zapl&#261;tane+w+plastiku&amp;tbm=isch&amp;ved=2ahUKEwjv_qP994TwAhWU7-AKHQ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com/search?q=odpady%20zmieszane%20sk%C5%82adowisko&amp;tbm=isch&amp;hl=pl&amp;tbs=rimg:CQcYVhYNQ4ZnYVn0d7Ujd9HC&amp;sa=X&amp;ved=0CBsQuIIBahcKEwjw7aySh4XwAhUAAAAAHQAAAAAQCw&amp;biw=1349&amp;bih=625" TargetMode="External"/><Relationship Id="rId4" Type="http://schemas.openxmlformats.org/officeDocument/2006/relationships/hyperlink" Target="https://www.google.com/search?q=bioodpady+grafika&amp;tbm=isch&amp;ved=2ahUKEwj72uCG_YTwAhXN0-AKHRaKCCoQ2-cCegQIABAA&amp;oq=bioodpady&amp;gs_lcp=CgNpbWcQARgDMgQIIxAnMgIIADICCAAyAggAMgIIADICCAAyAggAMgIIADICCAAyAggAOgYIABAFEB46BAgAEBhQlZECWLeWAmC0wAJoAHAAeACAAXaIAfYDkgEDMi4zmAEAoAEBqgELZ3dzLXdpei1pbWfAAQE&amp;sclient=img&amp;ei=26t6YLuBJ82ngweWlKLQAg&amp;bih=625&amp;biw=1349&amp;hl=p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Obraz 2"/>
          <p:cNvPicPr/>
          <p:nvPr/>
        </p:nvPicPr>
        <p:blipFill>
          <a:blip r:embed="rId3"/>
          <a:stretch/>
        </p:blipFill>
        <p:spPr>
          <a:xfrm>
            <a:off x="0" y="0"/>
            <a:ext cx="12191760" cy="6852960"/>
          </a:xfrm>
          <a:prstGeom prst="rect">
            <a:avLst/>
          </a:prstGeom>
          <a:ln>
            <a:noFill/>
          </a:ln>
        </p:spPr>
      </p:pic>
      <p:sp>
        <p:nvSpPr>
          <p:cNvPr id="241" name="TextShape 1"/>
          <p:cNvSpPr txBox="1"/>
          <p:nvPr/>
        </p:nvSpPr>
        <p:spPr>
          <a:xfrm>
            <a:off x="-43560" y="929880"/>
            <a:ext cx="4179600" cy="2743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5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CHROŃMY
NASZĄ
PLANETĘ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4261320" y="4578120"/>
            <a:ext cx="7539120" cy="18993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ROWER ZAMIAST SAMOCHODU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2" name="Obraz 7"/>
          <p:cNvPicPr/>
          <p:nvPr/>
        </p:nvPicPr>
        <p:blipFill>
          <a:blip r:embed="rId2"/>
          <a:srcRect l="44"/>
          <a:stretch/>
        </p:blipFill>
        <p:spPr>
          <a:xfrm>
            <a:off x="307800" y="321840"/>
            <a:ext cx="3792960" cy="4110840"/>
          </a:xfrm>
          <a:prstGeom prst="rect">
            <a:avLst/>
          </a:prstGeom>
          <a:ln>
            <a:noFill/>
          </a:ln>
        </p:spPr>
      </p:pic>
      <p:pic>
        <p:nvPicPr>
          <p:cNvPr id="303" name="Obraz 9"/>
          <p:cNvPicPr/>
          <p:nvPr/>
        </p:nvPicPr>
        <p:blipFill>
          <a:blip r:embed="rId3"/>
          <a:srcRect t="966" b="13020"/>
          <a:stretch/>
        </p:blipFill>
        <p:spPr>
          <a:xfrm>
            <a:off x="4195080" y="321840"/>
            <a:ext cx="3797280" cy="2010240"/>
          </a:xfrm>
          <a:prstGeom prst="rect">
            <a:avLst/>
          </a:prstGeom>
          <a:ln>
            <a:noFill/>
          </a:ln>
        </p:spPr>
      </p:pic>
      <p:pic>
        <p:nvPicPr>
          <p:cNvPr id="304" name="Obraz 8"/>
          <p:cNvPicPr/>
          <p:nvPr/>
        </p:nvPicPr>
        <p:blipFill>
          <a:blip r:embed="rId4"/>
          <a:srcRect t="18327" b="1936"/>
          <a:stretch/>
        </p:blipFill>
        <p:spPr>
          <a:xfrm>
            <a:off x="4190040" y="2422080"/>
            <a:ext cx="3794400" cy="2013480"/>
          </a:xfrm>
          <a:prstGeom prst="rect">
            <a:avLst/>
          </a:prstGeom>
          <a:ln>
            <a:noFill/>
          </a:ln>
        </p:spPr>
      </p:pic>
      <p:pic>
        <p:nvPicPr>
          <p:cNvPr id="305" name="Obraz 3"/>
          <p:cNvPicPr/>
          <p:nvPr/>
        </p:nvPicPr>
        <p:blipFill>
          <a:blip r:embed="rId5"/>
          <a:srcRect l="12331" r="18114"/>
          <a:stretch/>
        </p:blipFill>
        <p:spPr>
          <a:xfrm>
            <a:off x="8086320" y="321840"/>
            <a:ext cx="3797640" cy="4110840"/>
          </a:xfrm>
          <a:prstGeom prst="rect">
            <a:avLst/>
          </a:prstGeom>
          <a:ln>
            <a:noFill/>
          </a:ln>
        </p:spPr>
      </p:pic>
      <p:pic>
        <p:nvPicPr>
          <p:cNvPr id="306" name="Obraz 5"/>
          <p:cNvPicPr/>
          <p:nvPr/>
        </p:nvPicPr>
        <p:blipFill>
          <a:blip r:embed="rId6"/>
          <a:srcRect t="30108" b="32716"/>
          <a:stretch/>
        </p:blipFill>
        <p:spPr>
          <a:xfrm>
            <a:off x="307800" y="4525560"/>
            <a:ext cx="3794400" cy="2010240"/>
          </a:xfrm>
          <a:prstGeom prst="rect">
            <a:avLst/>
          </a:prstGeom>
          <a:ln>
            <a:noFill/>
          </a:ln>
        </p:spPr>
      </p:pic>
      <p:sp>
        <p:nvSpPr>
          <p:cNvPr id="307" name="Line 2"/>
          <p:cNvSpPr/>
          <p:nvPr/>
        </p:nvSpPr>
        <p:spPr>
          <a:xfrm>
            <a:off x="4719600" y="5693760"/>
            <a:ext cx="5486400" cy="360"/>
          </a:xfrm>
          <a:prstGeom prst="line">
            <a:avLst/>
          </a:prstGeom>
          <a:ln w="1584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Obraz 5"/>
          <p:cNvPicPr/>
          <p:nvPr/>
        </p:nvPicPr>
        <p:blipFill>
          <a:blip r:embed="rId2"/>
          <a:srcRect r="2682"/>
          <a:stretch/>
        </p:blipFill>
        <p:spPr>
          <a:xfrm>
            <a:off x="0" y="-6120"/>
            <a:ext cx="3255120" cy="2505240"/>
          </a:xfrm>
          <a:prstGeom prst="rect">
            <a:avLst/>
          </a:prstGeom>
          <a:ln>
            <a:noFill/>
          </a:ln>
        </p:spPr>
      </p:pic>
      <p:pic>
        <p:nvPicPr>
          <p:cNvPr id="309" name="Obraz 8"/>
          <p:cNvPicPr/>
          <p:nvPr/>
        </p:nvPicPr>
        <p:blipFill>
          <a:blip r:embed="rId3"/>
          <a:srcRect t="12106" b="9732"/>
          <a:stretch/>
        </p:blipFill>
        <p:spPr>
          <a:xfrm>
            <a:off x="7381800" y="0"/>
            <a:ext cx="4809600" cy="2501640"/>
          </a:xfrm>
          <a:prstGeom prst="rect">
            <a:avLst/>
          </a:prstGeom>
          <a:ln>
            <a:noFill/>
          </a:ln>
        </p:spPr>
      </p:pic>
      <p:pic>
        <p:nvPicPr>
          <p:cNvPr id="310" name="Obraz 3"/>
          <p:cNvPicPr/>
          <p:nvPr/>
        </p:nvPicPr>
        <p:blipFill>
          <a:blip r:embed="rId4"/>
          <a:srcRect r="2319"/>
          <a:stretch/>
        </p:blipFill>
        <p:spPr>
          <a:xfrm>
            <a:off x="4675680" y="-6120"/>
            <a:ext cx="3677400" cy="2505240"/>
          </a:xfrm>
          <a:prstGeom prst="rect">
            <a:avLst/>
          </a:prstGeom>
          <a:ln>
            <a:noFill/>
          </a:ln>
        </p:spPr>
      </p:pic>
      <p:pic>
        <p:nvPicPr>
          <p:cNvPr id="311" name="Obraz 7"/>
          <p:cNvPicPr/>
          <p:nvPr/>
        </p:nvPicPr>
        <p:blipFill>
          <a:blip r:embed="rId5"/>
          <a:srcRect l="3773"/>
          <a:stretch/>
        </p:blipFill>
        <p:spPr>
          <a:xfrm>
            <a:off x="0" y="2660040"/>
            <a:ext cx="7122240" cy="4197600"/>
          </a:xfrm>
          <a:prstGeom prst="rect">
            <a:avLst/>
          </a:prstGeom>
          <a:ln>
            <a:noFill/>
          </a:ln>
        </p:spPr>
      </p:pic>
      <p:sp>
        <p:nvSpPr>
          <p:cNvPr id="312" name="CustomShape 1"/>
          <p:cNvSpPr/>
          <p:nvPr/>
        </p:nvSpPr>
        <p:spPr>
          <a:xfrm flipH="1">
            <a:off x="5353200" y="2660040"/>
            <a:ext cx="6838560" cy="4197600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6C1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TextShape 2"/>
          <p:cNvSpPr txBox="1"/>
          <p:nvPr/>
        </p:nvSpPr>
        <p:spPr>
          <a:xfrm>
            <a:off x="6619320" y="4190040"/>
            <a:ext cx="4997160" cy="2163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5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EKOTORBA
ZAMIAST
JEDNORAZÓWKI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14" name="Obraz 6"/>
          <p:cNvPicPr/>
          <p:nvPr/>
        </p:nvPicPr>
        <p:blipFill>
          <a:blip r:embed="rId6"/>
          <a:srcRect l="8931"/>
          <a:stretch/>
        </p:blipFill>
        <p:spPr>
          <a:xfrm>
            <a:off x="2261880" y="0"/>
            <a:ext cx="3393720" cy="250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838080" y="97560"/>
            <a:ext cx="10515240" cy="1236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4400" b="0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Segregujmy śmieci!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6" name="TextShape 2"/>
          <p:cNvSpPr txBox="1"/>
          <p:nvPr/>
        </p:nvSpPr>
        <p:spPr>
          <a:xfrm>
            <a:off x="609480" y="1604520"/>
            <a:ext cx="5353920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Podział na: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2A6099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2A60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papier (kolor niebieski)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FFFF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metale i tworzywa sztuczne (kolor żółty)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385623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opakowania szklane (kolor zielony)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7B3D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7B3D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odpady „BIO”- biodegradowalne (kolor brązowy)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odpady zmieszane</a:t>
            </a:r>
          </a:p>
        </p:txBody>
      </p:sp>
      <p:pic>
        <p:nvPicPr>
          <p:cNvPr id="317" name="Obraz 3"/>
          <p:cNvPicPr/>
          <p:nvPr/>
        </p:nvPicPr>
        <p:blipFill>
          <a:blip r:embed="rId3"/>
          <a:stretch/>
        </p:blipFill>
        <p:spPr>
          <a:xfrm>
            <a:off x="6095520" y="1418040"/>
            <a:ext cx="5770440" cy="478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609480" y="209520"/>
            <a:ext cx="10971360" cy="612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4400" b="0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Oszczędzajmy wodę!</a:t>
            </a:r>
            <a:r>
              <a:rPr lang="pl-PL" sz="4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19" name="Symbol zastępczy obrazu 2"/>
          <p:cNvPicPr/>
          <p:nvPr/>
        </p:nvPicPr>
        <p:blipFill>
          <a:blip r:embed="rId3"/>
          <a:stretch/>
        </p:blipFill>
        <p:spPr>
          <a:xfrm>
            <a:off x="0" y="1538640"/>
            <a:ext cx="12191040" cy="412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Obraz 1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609480" y="89640"/>
            <a:ext cx="10971360" cy="151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9 sposobów na oszczędzanie wody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22" name="Symbol zastępczy obrazu 2"/>
          <p:cNvPicPr/>
          <p:nvPr/>
        </p:nvPicPr>
        <p:blipFill>
          <a:blip r:embed="rId3"/>
          <a:stretch/>
        </p:blipFill>
        <p:spPr>
          <a:xfrm>
            <a:off x="871200" y="1658520"/>
            <a:ext cx="10666440" cy="487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Obraz 6"/>
          <p:cNvPicPr/>
          <p:nvPr/>
        </p:nvPicPr>
        <p:blipFill>
          <a:blip r:embed="rId2"/>
          <a:srcRect b="15462"/>
          <a:stretch/>
        </p:blipFill>
        <p:spPr>
          <a:xfrm>
            <a:off x="0" y="0"/>
            <a:ext cx="6095520" cy="3428640"/>
          </a:xfrm>
          <a:prstGeom prst="rect">
            <a:avLst/>
          </a:prstGeom>
          <a:ln>
            <a:noFill/>
          </a:ln>
        </p:spPr>
      </p:pic>
      <p:pic>
        <p:nvPicPr>
          <p:cNvPr id="324" name="Obraz 5"/>
          <p:cNvPicPr/>
          <p:nvPr/>
        </p:nvPicPr>
        <p:blipFill>
          <a:blip r:embed="rId3"/>
          <a:srcRect t="8931" b="6557"/>
          <a:stretch/>
        </p:blipFill>
        <p:spPr>
          <a:xfrm>
            <a:off x="6095880" y="0"/>
            <a:ext cx="6095520" cy="3428640"/>
          </a:xfrm>
          <a:prstGeom prst="rect">
            <a:avLst/>
          </a:prstGeom>
          <a:ln>
            <a:noFill/>
          </a:ln>
        </p:spPr>
      </p:pic>
      <p:pic>
        <p:nvPicPr>
          <p:cNvPr id="325" name="Obraz 5"/>
          <p:cNvPicPr/>
          <p:nvPr/>
        </p:nvPicPr>
        <p:blipFill>
          <a:blip r:embed="rId4"/>
          <a:srcRect t="429" b="8852"/>
          <a:stretch/>
        </p:blipFill>
        <p:spPr>
          <a:xfrm>
            <a:off x="0" y="3429000"/>
            <a:ext cx="6095520" cy="3428640"/>
          </a:xfrm>
          <a:prstGeom prst="rect">
            <a:avLst/>
          </a:prstGeom>
          <a:ln>
            <a:noFill/>
          </a:ln>
        </p:spPr>
      </p:pic>
      <p:pic>
        <p:nvPicPr>
          <p:cNvPr id="326" name="Obraz 3"/>
          <p:cNvPicPr/>
          <p:nvPr/>
        </p:nvPicPr>
        <p:blipFill>
          <a:blip r:embed="rId5"/>
          <a:srcRect t="10828" b="14753"/>
          <a:stretch/>
        </p:blipFill>
        <p:spPr>
          <a:xfrm>
            <a:off x="6095880" y="3429000"/>
            <a:ext cx="6095520" cy="3428640"/>
          </a:xfrm>
          <a:prstGeom prst="rect">
            <a:avLst/>
          </a:prstGeom>
          <a:ln>
            <a:noFill/>
          </a:ln>
        </p:spPr>
      </p:pic>
      <p:sp>
        <p:nvSpPr>
          <p:cNvPr id="327" name="CustomShape 1"/>
          <p:cNvSpPr/>
          <p:nvPr/>
        </p:nvSpPr>
        <p:spPr>
          <a:xfrm rot="2700000">
            <a:off x="4409640" y="1742400"/>
            <a:ext cx="3371760" cy="3371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8" name="CustomShape 2"/>
          <p:cNvSpPr/>
          <p:nvPr/>
        </p:nvSpPr>
        <p:spPr>
          <a:xfrm rot="2700000">
            <a:off x="3971160" y="1303920"/>
            <a:ext cx="4249080" cy="4249080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9" name="TextShape 3"/>
          <p:cNvSpPr txBox="1"/>
          <p:nvPr/>
        </p:nvSpPr>
        <p:spPr>
          <a:xfrm>
            <a:off x="4286880" y="2416680"/>
            <a:ext cx="3618000" cy="1972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l-PL" sz="28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Pamiętajmy!
</a:t>
            </a:r>
            <a:r>
              <a:rPr lang="pl-PL" sz="2800" b="0" strike="noStrike" spc="-1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Nasza planeta nadal może być piękna, ale wszystko zależy od nas samych.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7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7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7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831960" y="0"/>
            <a:ext cx="10515240" cy="54075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96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
!!! WAŻNE !!!
</a:t>
            </a: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Każdy z nas powinien segregować śmieci
</a:t>
            </a:r>
            <a:r>
              <a:rPr lang="pl-PL" sz="96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
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1" name="TextShape 2"/>
          <p:cNvSpPr txBox="1"/>
          <p:nvPr/>
        </p:nvSpPr>
        <p:spPr>
          <a:xfrm>
            <a:off x="831960" y="3683880"/>
            <a:ext cx="10515240" cy="2405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pl-PL" sz="36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O tym warto pamiętać: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838080" y="97560"/>
            <a:ext cx="10515240" cy="1236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Papier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33" name="Obraz 2"/>
          <p:cNvPicPr/>
          <p:nvPr/>
        </p:nvPicPr>
        <p:blipFill>
          <a:blip r:embed="rId4" cstate="print"/>
          <a:stretch/>
        </p:blipFill>
        <p:spPr>
          <a:xfrm>
            <a:off x="9432000" y="2722320"/>
            <a:ext cx="2759760" cy="4135320"/>
          </a:xfrm>
          <a:prstGeom prst="rect">
            <a:avLst/>
          </a:prstGeom>
          <a:ln>
            <a:noFill/>
          </a:ln>
        </p:spPr>
      </p:pic>
      <p:pic>
        <p:nvPicPr>
          <p:cNvPr id="334" name="Obraz 3"/>
          <p:cNvPicPr/>
          <p:nvPr/>
        </p:nvPicPr>
        <p:blipFill>
          <a:blip r:embed="rId5"/>
          <a:stretch/>
        </p:blipFill>
        <p:spPr>
          <a:xfrm>
            <a:off x="9464400" y="-5400"/>
            <a:ext cx="2727360" cy="2727360"/>
          </a:xfrm>
          <a:prstGeom prst="rect">
            <a:avLst/>
          </a:prstGeom>
          <a:ln>
            <a:noFill/>
          </a:ln>
        </p:spPr>
      </p:pic>
      <p:sp>
        <p:nvSpPr>
          <p:cNvPr id="335" name="TextShape 2"/>
          <p:cNvSpPr txBox="1"/>
          <p:nvPr/>
        </p:nvSpPr>
        <p:spPr>
          <a:xfrm>
            <a:off x="4660200" y="1604520"/>
            <a:ext cx="5353920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pl-PL" sz="1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 wrzucamy:</a:t>
            </a:r>
            <a:endParaRPr lang="pl-PL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okładki książek,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papier lakierowany lub zabrudzony, tłusty,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papier pokryty tworzywem sztucznym,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rachunki ze sklepu,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zużyte ręczniki papierowe i chusteczki higieniczne.</a:t>
            </a:r>
          </a:p>
        </p:txBody>
      </p:sp>
      <p:sp>
        <p:nvSpPr>
          <p:cNvPr id="336" name="TextShape 3"/>
          <p:cNvSpPr txBox="1"/>
          <p:nvPr/>
        </p:nvSpPr>
        <p:spPr>
          <a:xfrm>
            <a:off x="609480" y="1604520"/>
            <a:ext cx="8558354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A933"/>
              </a:buClr>
              <a:buFont typeface="Arial"/>
              <a:buChar char="•"/>
            </a:pPr>
            <a:r>
              <a:rPr lang="pl-PL" sz="1800" b="1" strike="noStrike" spc="-1" dirty="0">
                <a:solidFill>
                  <a:srgbClr val="00A9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Wrzucamy:</a:t>
            </a: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czasopisma, ulotki,</a:t>
            </a:r>
            <a:endParaRPr lang="pl-PL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kartonowe pudła i opakowania,</a:t>
            </a:r>
            <a:endParaRPr lang="pl-PL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kartony po jajkach,</a:t>
            </a:r>
            <a:endParaRPr lang="pl-PL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papier</a:t>
            </a:r>
            <a:r>
              <a:rPr lang="pl-PL" sz="15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karton</a:t>
            </a:r>
            <a:r>
              <a:rPr lang="pl-PL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tektura,</a:t>
            </a:r>
            <a:endParaRPr lang="pl-PL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pudełka po pizzy,</a:t>
            </a:r>
            <a:endParaRPr lang="pl-PL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rurki po papierze toaletowym i ręcznikach,</a:t>
            </a:r>
            <a:endParaRPr lang="pl-PL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zeszyty</a:t>
            </a:r>
            <a:r>
              <a:rPr lang="pl-PL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pl-PL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Obraz 1"/>
          <p:cNvPicPr/>
          <p:nvPr/>
        </p:nvPicPr>
        <p:blipFill>
          <a:blip r:embed="rId3"/>
          <a:stretch/>
        </p:blipFill>
        <p:spPr>
          <a:xfrm>
            <a:off x="0" y="1281240"/>
            <a:ext cx="5576760" cy="5576400"/>
          </a:xfrm>
          <a:prstGeom prst="rect">
            <a:avLst/>
          </a:prstGeom>
          <a:ln>
            <a:noFill/>
          </a:ln>
        </p:spPr>
      </p:pic>
      <p:pic>
        <p:nvPicPr>
          <p:cNvPr id="338" name="Obraz 2"/>
          <p:cNvPicPr/>
          <p:nvPr/>
        </p:nvPicPr>
        <p:blipFill>
          <a:blip r:embed="rId4"/>
          <a:stretch/>
        </p:blipFill>
        <p:spPr>
          <a:xfrm>
            <a:off x="5551200" y="0"/>
            <a:ext cx="6640200" cy="443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1523880" y="3602160"/>
            <a:ext cx="9143640" cy="2171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W taki sposób możemy zadbać 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o </a:t>
            </a:r>
            <a:r>
              <a:rPr lang="pl-PL" sz="48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NASZĄ PLANETĘ</a:t>
            </a:r>
            <a:r>
              <a:rPr lang="pl-PL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: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Picture 2"/>
          <p:cNvPicPr/>
          <p:nvPr/>
        </p:nvPicPr>
        <p:blipFill>
          <a:blip r:embed="rId2"/>
          <a:stretch/>
        </p:blipFill>
        <p:spPr>
          <a:xfrm>
            <a:off x="3984120" y="357840"/>
            <a:ext cx="3487320" cy="3652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-1121400" y="-15480"/>
            <a:ext cx="10971360" cy="1432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		Metale i tworzywa 
		sztuczne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0" name="TextShape 2"/>
          <p:cNvSpPr txBox="1"/>
          <p:nvPr/>
        </p:nvSpPr>
        <p:spPr>
          <a:xfrm>
            <a:off x="609480" y="1604520"/>
            <a:ext cx="5353920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A933"/>
              </a:buClr>
              <a:buFont typeface="Arial"/>
              <a:buChar char="•"/>
            </a:pPr>
            <a:r>
              <a:rPr lang="pl-PL" b="1" strike="noStrike" spc="-1" dirty="0">
                <a:solidFill>
                  <a:srgbClr val="00A9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Wrzucamy</a:t>
            </a:r>
            <a:endParaRPr lang="pl-PL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odkręcone i zgniecione plastikowe butelki po napojach,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opakowania po chemii gospodarczej, kosmetykach,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plastikowe opakowania po produktach spożywczych,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plastikowe torebki, worki, reklamówki i inne folie,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aluminiowe puszki po napojach, sokach,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puszki z blachy stalowej po żywności (konserwy),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złom żelazny i metale kolorowe,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metalowe kapsle z butelek, zakrętki słoików i innych pojemników,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folia aluminiowa,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kartoniki po mleku i napojach.</a:t>
            </a:r>
          </a:p>
        </p:txBody>
      </p:sp>
      <p:pic>
        <p:nvPicPr>
          <p:cNvPr id="341" name="Obraz 3"/>
          <p:cNvPicPr/>
          <p:nvPr/>
        </p:nvPicPr>
        <p:blipFill>
          <a:blip r:embed="rId4"/>
          <a:stretch/>
        </p:blipFill>
        <p:spPr>
          <a:xfrm>
            <a:off x="9439560" y="2695320"/>
            <a:ext cx="2752200" cy="4162320"/>
          </a:xfrm>
          <a:prstGeom prst="rect">
            <a:avLst/>
          </a:prstGeom>
          <a:ln>
            <a:noFill/>
          </a:ln>
        </p:spPr>
      </p:pic>
      <p:pic>
        <p:nvPicPr>
          <p:cNvPr id="342" name="Obraz 4"/>
          <p:cNvPicPr/>
          <p:nvPr/>
        </p:nvPicPr>
        <p:blipFill>
          <a:blip r:embed="rId5"/>
          <a:stretch/>
        </p:blipFill>
        <p:spPr>
          <a:xfrm>
            <a:off x="9439560" y="45360"/>
            <a:ext cx="2752200" cy="2751840"/>
          </a:xfrm>
          <a:prstGeom prst="rect">
            <a:avLst/>
          </a:prstGeom>
          <a:ln>
            <a:noFill/>
          </a:ln>
        </p:spPr>
      </p:pic>
      <p:sp>
        <p:nvSpPr>
          <p:cNvPr id="343" name="TextShape 3"/>
          <p:cNvSpPr txBox="1"/>
          <p:nvPr/>
        </p:nvSpPr>
        <p:spPr>
          <a:xfrm>
            <a:off x="5727600" y="1643760"/>
            <a:ext cx="4122000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pl-PL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 wrzucamy</a:t>
            </a:r>
            <a:endParaRPr lang="pl-PL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strzykawek, wenflonów i innych artykułów medycznych,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odpadów budowlanych i rozbiórkowych,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 opróżnionych opakowań po lekach i farbach, lakierach i olejach,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zużytych baterii i akumulatorów,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zużytego sprzętu elektrycznego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 elektronicznego,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innych odpadów komunalnych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(w tym niebezpiecznych).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838080" y="97560"/>
            <a:ext cx="10515240" cy="1236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00A933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Szkło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5" name="TextShape 2"/>
          <p:cNvSpPr txBox="1"/>
          <p:nvPr/>
        </p:nvSpPr>
        <p:spPr>
          <a:xfrm>
            <a:off x="609480" y="1604520"/>
            <a:ext cx="5353920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A933"/>
              </a:buClr>
              <a:buFont typeface="Arial"/>
              <a:buChar char="•"/>
            </a:pPr>
            <a:r>
              <a:rPr lang="pl-PL" sz="2000" b="1" strike="noStrike" spc="-1" dirty="0">
                <a:solidFill>
                  <a:srgbClr val="00A9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Wrzucamy</a:t>
            </a:r>
            <a:endParaRPr lang="pl-PL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butelki po napojach i </a:t>
            </a:r>
            <a:r>
              <a:rPr lang="pl-PL" sz="2000" b="0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żywności.,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opróżnione słoiki bez nakrętek,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szklane opakowaniach po kosmetykach.</a:t>
            </a:r>
          </a:p>
        </p:txBody>
      </p:sp>
      <p:sp>
        <p:nvSpPr>
          <p:cNvPr id="346" name="TextShape 3"/>
          <p:cNvSpPr txBox="1"/>
          <p:nvPr/>
        </p:nvSpPr>
        <p:spPr>
          <a:xfrm>
            <a:off x="653040" y="3265560"/>
            <a:ext cx="5353920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pl-PL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 wrzucamy</a:t>
            </a:r>
            <a:endParaRPr lang="pl-PL" sz="20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ceramika, doniczki, porcelana,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lustra i szyby,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opakowania po lekach,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opakowania po rozpuszczalnikach i olejach silikonowych,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szkło okularowe i żaroodporne,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znicze z zawartością wosku,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żarówki, świetlówki i reflektory.</a:t>
            </a:r>
          </a:p>
        </p:txBody>
      </p:sp>
      <p:pic>
        <p:nvPicPr>
          <p:cNvPr id="347" name="Obraz 4"/>
          <p:cNvPicPr/>
          <p:nvPr/>
        </p:nvPicPr>
        <p:blipFill>
          <a:blip r:embed="rId4"/>
          <a:stretch/>
        </p:blipFill>
        <p:spPr>
          <a:xfrm>
            <a:off x="9501840" y="0"/>
            <a:ext cx="2689560" cy="2511000"/>
          </a:xfrm>
          <a:prstGeom prst="rect">
            <a:avLst/>
          </a:prstGeom>
          <a:ln>
            <a:noFill/>
          </a:ln>
        </p:spPr>
      </p:pic>
      <p:pic>
        <p:nvPicPr>
          <p:cNvPr id="348" name="Obraz 5"/>
          <p:cNvPicPr/>
          <p:nvPr/>
        </p:nvPicPr>
        <p:blipFill>
          <a:blip r:embed="rId5"/>
          <a:stretch/>
        </p:blipFill>
        <p:spPr>
          <a:xfrm>
            <a:off x="9501840" y="2476440"/>
            <a:ext cx="2689560" cy="438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Obraz 1"/>
          <p:cNvPicPr/>
          <p:nvPr/>
        </p:nvPicPr>
        <p:blipFill>
          <a:blip r:embed="rId3"/>
          <a:stretch/>
        </p:blipFill>
        <p:spPr>
          <a:xfrm>
            <a:off x="201600" y="918000"/>
            <a:ext cx="7107480" cy="4571280"/>
          </a:xfrm>
          <a:prstGeom prst="rect">
            <a:avLst/>
          </a:prstGeom>
          <a:ln>
            <a:noFill/>
          </a:ln>
        </p:spPr>
      </p:pic>
      <p:pic>
        <p:nvPicPr>
          <p:cNvPr id="350" name="Obraz 2"/>
          <p:cNvPicPr/>
          <p:nvPr/>
        </p:nvPicPr>
        <p:blipFill>
          <a:blip r:embed="rId4"/>
          <a:stretch/>
        </p:blipFill>
        <p:spPr>
          <a:xfrm>
            <a:off x="7618680" y="435240"/>
            <a:ext cx="3918960" cy="609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838080" y="97560"/>
            <a:ext cx="10515240" cy="1236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7B3D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BIO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52" name="Obraz 2"/>
          <p:cNvPicPr/>
          <p:nvPr/>
        </p:nvPicPr>
        <p:blipFill>
          <a:blip r:embed="rId4"/>
          <a:stretch/>
        </p:blipFill>
        <p:spPr>
          <a:xfrm>
            <a:off x="9008280" y="3592800"/>
            <a:ext cx="3165840" cy="3165840"/>
          </a:xfrm>
          <a:prstGeom prst="rect">
            <a:avLst/>
          </a:prstGeom>
          <a:ln>
            <a:noFill/>
          </a:ln>
        </p:spPr>
      </p:pic>
      <p:sp>
        <p:nvSpPr>
          <p:cNvPr id="353" name="TextShape 2"/>
          <p:cNvSpPr txBox="1"/>
          <p:nvPr/>
        </p:nvSpPr>
        <p:spPr>
          <a:xfrm>
            <a:off x="609480" y="1604520"/>
            <a:ext cx="5353920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pl-PL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 wrzucamy</a:t>
            </a:r>
            <a:endParaRPr lang="pl-PL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drewno impregnowane,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kości, mięso i odchody zwierząt,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kurz z odkurzacza,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popiół z węgla kamiennego,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olej jadalny,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płyty wiórowe, pilśniowe,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ziemia i kamienie.</a:t>
            </a:r>
          </a:p>
        </p:txBody>
      </p:sp>
      <p:pic>
        <p:nvPicPr>
          <p:cNvPr id="354" name="Obraz 4"/>
          <p:cNvPicPr/>
          <p:nvPr/>
        </p:nvPicPr>
        <p:blipFill>
          <a:blip r:embed="rId5"/>
          <a:stretch/>
        </p:blipFill>
        <p:spPr>
          <a:xfrm>
            <a:off x="9008280" y="156240"/>
            <a:ext cx="3183480" cy="2896200"/>
          </a:xfrm>
          <a:prstGeom prst="rect">
            <a:avLst/>
          </a:prstGeom>
          <a:ln>
            <a:noFill/>
          </a:ln>
        </p:spPr>
      </p:pic>
      <p:sp>
        <p:nvSpPr>
          <p:cNvPr id="355" name="TextShape 3"/>
          <p:cNvSpPr txBox="1"/>
          <p:nvPr/>
        </p:nvSpPr>
        <p:spPr>
          <a:xfrm>
            <a:off x="6231960" y="1604520"/>
            <a:ext cx="5353920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A933"/>
              </a:buClr>
              <a:buFont typeface="Arial"/>
              <a:buChar char="•"/>
            </a:pPr>
            <a:r>
              <a:rPr lang="pl-PL" sz="2000" b="1" strike="noStrike" spc="-1" dirty="0">
                <a:solidFill>
                  <a:srgbClr val="00A9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Wrzucamy</a:t>
            </a:r>
            <a:endParaRPr lang="pl-PL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części roślin,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fusy z kawy i herbaty,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owoce,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skorupki jajek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słoma, siano i trociny,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warzywa,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zepsute przetwory owocowe/warzywne</a:t>
            </a:r>
            <a:r>
              <a:rPr lang="pl-PL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Obraz 1"/>
          <p:cNvPicPr/>
          <p:nvPr/>
        </p:nvPicPr>
        <p:blipFill>
          <a:blip r:embed="rId3"/>
          <a:stretch/>
        </p:blipFill>
        <p:spPr>
          <a:xfrm>
            <a:off x="1785240" y="4601880"/>
            <a:ext cx="7619040" cy="2145960"/>
          </a:xfrm>
          <a:prstGeom prst="rect">
            <a:avLst/>
          </a:prstGeom>
          <a:ln>
            <a:noFill/>
          </a:ln>
        </p:spPr>
      </p:pic>
      <p:pic>
        <p:nvPicPr>
          <p:cNvPr id="357" name="Obraz 2"/>
          <p:cNvPicPr/>
          <p:nvPr/>
        </p:nvPicPr>
        <p:blipFill>
          <a:blip r:embed="rId4"/>
          <a:stretch/>
        </p:blipFill>
        <p:spPr>
          <a:xfrm>
            <a:off x="217800" y="255240"/>
            <a:ext cx="5980320" cy="3445200"/>
          </a:xfrm>
          <a:prstGeom prst="rect">
            <a:avLst/>
          </a:prstGeom>
          <a:ln>
            <a:noFill/>
          </a:ln>
        </p:spPr>
      </p:pic>
      <p:pic>
        <p:nvPicPr>
          <p:cNvPr id="358" name="Obraz 3"/>
          <p:cNvPicPr/>
          <p:nvPr/>
        </p:nvPicPr>
        <p:blipFill>
          <a:blip r:embed="rId5"/>
          <a:stretch/>
        </p:blipFill>
        <p:spPr>
          <a:xfrm>
            <a:off x="7390800" y="217800"/>
            <a:ext cx="4103280" cy="413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1049040" y="154800"/>
            <a:ext cx="7876440" cy="1144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4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Odpady zmieszane</a:t>
            </a:r>
            <a:endParaRPr lang="pl-PL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0" name="TextShape 2"/>
          <p:cNvSpPr txBox="1"/>
          <p:nvPr/>
        </p:nvSpPr>
        <p:spPr>
          <a:xfrm>
            <a:off x="609480" y="1604520"/>
            <a:ext cx="7129594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A933"/>
              </a:buClr>
              <a:buFont typeface="Arial"/>
              <a:buChar char="•"/>
            </a:pPr>
            <a:r>
              <a:rPr lang="pl-PL" sz="2000" b="1" strike="noStrike" spc="-1" dirty="0">
                <a:solidFill>
                  <a:srgbClr val="00A9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Wrzucamy</a:t>
            </a:r>
            <a:endParaRPr lang="pl-PL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gąbki, szmatki,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mięso ryby,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niedopałki papierosów,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porcelana,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maszynki do golenia,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zbite naczynia,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zużyte ubrania, obuwia,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żwirek, trociny z kuwet dla zwierząt,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produkty higieniczne,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zatłuszczony papier</a:t>
            </a:r>
            <a:r>
              <a:rPr lang="pl-PL" sz="15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pl-PL" sz="28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1" name="TextShape 3"/>
          <p:cNvSpPr txBox="1"/>
          <p:nvPr/>
        </p:nvSpPr>
        <p:spPr>
          <a:xfrm>
            <a:off x="4442400" y="1604520"/>
            <a:ext cx="4796872" cy="397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pl-PL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 wrzucamy</a:t>
            </a:r>
            <a:endParaRPr lang="pl-PL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akumulatory,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baterie,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lekarstwa,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odpady budowlane i rozbiórkowe,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odpady medyczne,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świetlówki,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zużyte opony,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zużyte sprzęty elektryczne</a:t>
            </a:r>
            <a:endParaRPr lang="pl-PL" sz="2000" b="0" strike="noStrike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1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 elektroniczne</a:t>
            </a:r>
            <a:r>
              <a:rPr lang="pl-PL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pl-PL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62" name="Obraz 4"/>
          <p:cNvPicPr/>
          <p:nvPr/>
        </p:nvPicPr>
        <p:blipFill>
          <a:blip r:embed="rId4"/>
          <a:stretch/>
        </p:blipFill>
        <p:spPr>
          <a:xfrm>
            <a:off x="9372240" y="2599200"/>
            <a:ext cx="2819160" cy="4258440"/>
          </a:xfrm>
          <a:prstGeom prst="rect">
            <a:avLst/>
          </a:prstGeom>
          <a:ln>
            <a:noFill/>
          </a:ln>
        </p:spPr>
      </p:pic>
      <p:pic>
        <p:nvPicPr>
          <p:cNvPr id="363" name="Obraz 5"/>
          <p:cNvPicPr/>
          <p:nvPr/>
        </p:nvPicPr>
        <p:blipFill>
          <a:blip r:embed="rId5"/>
        </p:blipFill>
        <p:spPr>
          <a:xfrm>
            <a:off x="9372240" y="0"/>
            <a:ext cx="2819160" cy="259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Obraz 1"/>
          <p:cNvPicPr/>
          <p:nvPr/>
        </p:nvPicPr>
        <p:blipFill>
          <a:blip r:embed="rId3"/>
          <a:stretch/>
        </p:blipFill>
        <p:spPr>
          <a:xfrm>
            <a:off x="1045080" y="46080"/>
            <a:ext cx="4815720" cy="6810840"/>
          </a:xfrm>
          <a:prstGeom prst="rect">
            <a:avLst/>
          </a:prstGeom>
          <a:ln>
            <a:noFill/>
          </a:ln>
        </p:spPr>
      </p:pic>
      <p:pic>
        <p:nvPicPr>
          <p:cNvPr id="365" name="Obraz 2"/>
          <p:cNvPicPr/>
          <p:nvPr/>
        </p:nvPicPr>
        <p:blipFill>
          <a:blip r:embed="rId4"/>
          <a:stretch/>
        </p:blipFill>
        <p:spPr>
          <a:xfrm>
            <a:off x="6313320" y="0"/>
            <a:ext cx="484992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 jeszcze możesz zrobić dla środowiska…?</a:t>
            </a:r>
          </a:p>
        </p:txBody>
      </p:sp>
      <p:sp>
        <p:nvSpPr>
          <p:cNvPr id="367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8" name="Obraz 367"/>
          <p:cNvPicPr/>
          <p:nvPr/>
        </p:nvPicPr>
        <p:blipFill>
          <a:blip r:embed="rId2"/>
          <a:stretch/>
        </p:blipFill>
        <p:spPr>
          <a:xfrm>
            <a:off x="2295720" y="1368000"/>
            <a:ext cx="7619760" cy="508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Stwórz swoje zabawki z recyklingu :))</a:t>
            </a:r>
          </a:p>
        </p:txBody>
      </p:sp>
      <p:sp>
        <p:nvSpPr>
          <p:cNvPr id="370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Gra zręcznościowa – Złap kurczaka</a:t>
            </a:r>
          </a:p>
        </p:txBody>
      </p:sp>
      <p:pic>
        <p:nvPicPr>
          <p:cNvPr id="371" name="Obraz 370"/>
          <p:cNvPicPr/>
          <p:nvPr/>
        </p:nvPicPr>
        <p:blipFill>
          <a:blip r:embed="rId2" cstate="print"/>
          <a:stretch/>
        </p:blipFill>
        <p:spPr>
          <a:xfrm>
            <a:off x="184680" y="2160000"/>
            <a:ext cx="5215320" cy="3476160"/>
          </a:xfrm>
          <a:prstGeom prst="rect">
            <a:avLst/>
          </a:prstGeom>
          <a:ln>
            <a:noFill/>
          </a:ln>
        </p:spPr>
      </p:pic>
      <p:pic>
        <p:nvPicPr>
          <p:cNvPr id="372" name="Obraz 371"/>
          <p:cNvPicPr/>
          <p:nvPr/>
        </p:nvPicPr>
        <p:blipFill>
          <a:blip r:embed="rId3"/>
          <a:stretch/>
        </p:blipFill>
        <p:spPr>
          <a:xfrm>
            <a:off x="6264000" y="1152000"/>
            <a:ext cx="4883400" cy="3253680"/>
          </a:xfrm>
          <a:prstGeom prst="rect">
            <a:avLst/>
          </a:prstGeom>
          <a:ln>
            <a:noFill/>
          </a:ln>
        </p:spPr>
      </p:pic>
      <p:pic>
        <p:nvPicPr>
          <p:cNvPr id="373" name="Obraz 372"/>
          <p:cNvPicPr/>
          <p:nvPr/>
        </p:nvPicPr>
        <p:blipFill>
          <a:blip r:embed="rId4"/>
          <a:stretch/>
        </p:blipFill>
        <p:spPr>
          <a:xfrm>
            <a:off x="3828600" y="3730320"/>
            <a:ext cx="4451400" cy="296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pl-PL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Układanki DIY z recyklingu</a:t>
            </a:r>
          </a:p>
        </p:txBody>
      </p:sp>
      <p:sp>
        <p:nvSpPr>
          <p:cNvPr id="375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6" name="Obraz 375"/>
          <p:cNvPicPr/>
          <p:nvPr/>
        </p:nvPicPr>
        <p:blipFill>
          <a:blip r:embed="rId2"/>
          <a:stretch/>
        </p:blipFill>
        <p:spPr>
          <a:xfrm>
            <a:off x="609480" y="1296000"/>
            <a:ext cx="4618440" cy="3270240"/>
          </a:xfrm>
          <a:prstGeom prst="rect">
            <a:avLst/>
          </a:prstGeom>
          <a:ln>
            <a:noFill/>
          </a:ln>
        </p:spPr>
      </p:pic>
      <p:pic>
        <p:nvPicPr>
          <p:cNvPr id="377" name="Obraz 376"/>
          <p:cNvPicPr/>
          <p:nvPr/>
        </p:nvPicPr>
        <p:blipFill>
          <a:blip r:embed="rId3"/>
          <a:stretch/>
        </p:blipFill>
        <p:spPr>
          <a:xfrm>
            <a:off x="3312000" y="3719160"/>
            <a:ext cx="3428640" cy="2544840"/>
          </a:xfrm>
          <a:prstGeom prst="rect">
            <a:avLst/>
          </a:prstGeom>
          <a:ln>
            <a:noFill/>
          </a:ln>
        </p:spPr>
      </p:pic>
      <p:pic>
        <p:nvPicPr>
          <p:cNvPr id="378" name="Obraz 377"/>
          <p:cNvPicPr/>
          <p:nvPr/>
        </p:nvPicPr>
        <p:blipFill>
          <a:blip r:embed="rId4"/>
          <a:stretch/>
        </p:blipFill>
        <p:spPr>
          <a:xfrm>
            <a:off x="6973560" y="2927160"/>
            <a:ext cx="4978440" cy="3336840"/>
          </a:xfrm>
          <a:prstGeom prst="rect">
            <a:avLst/>
          </a:prstGeom>
          <a:ln>
            <a:noFill/>
          </a:ln>
        </p:spPr>
      </p:pic>
      <p:pic>
        <p:nvPicPr>
          <p:cNvPr id="379" name="Obraz 378"/>
          <p:cNvPicPr/>
          <p:nvPr/>
        </p:nvPicPr>
        <p:blipFill>
          <a:blip r:embed="rId5"/>
          <a:stretch/>
        </p:blipFill>
        <p:spPr>
          <a:xfrm>
            <a:off x="7443360" y="720000"/>
            <a:ext cx="3428640" cy="228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Obraz 13"/>
          <p:cNvPicPr/>
          <p:nvPr/>
        </p:nvPicPr>
        <p:blipFill>
          <a:blip r:embed="rId2"/>
          <a:srcRect t="27104" b="27078"/>
          <a:stretch/>
        </p:blipFill>
        <p:spPr>
          <a:xfrm>
            <a:off x="4833360" y="-360"/>
            <a:ext cx="7358400" cy="2312280"/>
          </a:xfrm>
          <a:prstGeom prst="rect">
            <a:avLst/>
          </a:prstGeom>
          <a:ln>
            <a:noFill/>
          </a:ln>
        </p:spPr>
      </p:pic>
      <p:pic>
        <p:nvPicPr>
          <p:cNvPr id="245" name="Obraz 15"/>
          <p:cNvPicPr/>
          <p:nvPr/>
        </p:nvPicPr>
        <p:blipFill>
          <a:blip r:embed="rId3"/>
          <a:srcRect t="29659" b="3592"/>
          <a:stretch/>
        </p:blipFill>
        <p:spPr>
          <a:xfrm>
            <a:off x="5669280" y="2286000"/>
            <a:ext cx="6522480" cy="2285640"/>
          </a:xfrm>
          <a:prstGeom prst="rect">
            <a:avLst/>
          </a:prstGeom>
          <a:ln>
            <a:noFill/>
          </a:ln>
        </p:spPr>
      </p:pic>
      <p:pic>
        <p:nvPicPr>
          <p:cNvPr id="246" name="Obraz 4"/>
          <p:cNvPicPr/>
          <p:nvPr/>
        </p:nvPicPr>
        <p:blipFill>
          <a:blip r:embed="rId4"/>
          <a:srcRect t="11831" b="22989"/>
          <a:stretch/>
        </p:blipFill>
        <p:spPr>
          <a:xfrm>
            <a:off x="6838200" y="4572000"/>
            <a:ext cx="5353560" cy="2285640"/>
          </a:xfrm>
          <a:prstGeom prst="rect">
            <a:avLst/>
          </a:prstGeom>
          <a:ln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0" y="-360"/>
            <a:ext cx="9468360" cy="6858000"/>
          </a:xfrm>
          <a:custGeom>
            <a:avLst/>
            <a:gdLst/>
            <a:ahLst/>
            <a:cxnLst/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2"/>
          <p:cNvSpPr/>
          <p:nvPr/>
        </p:nvSpPr>
        <p:spPr>
          <a:xfrm>
            <a:off x="0" y="-360"/>
            <a:ext cx="8077680" cy="6858000"/>
          </a:xfrm>
          <a:custGeom>
            <a:avLst/>
            <a:gdLst/>
            <a:ahLst/>
            <a:cxnLst/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TextShape 3"/>
          <p:cNvSpPr txBox="1"/>
          <p:nvPr/>
        </p:nvSpPr>
        <p:spPr>
          <a:xfrm>
            <a:off x="804600" y="2600280"/>
            <a:ext cx="4948200" cy="2650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3000" b="0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
Nie wrzucajmy śmieci
do mórz i oceanów, ponieważ przez nie i inne zanieczyszczenia ginie wiele gatunków zwierząt.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0" name="TextShape 4"/>
          <p:cNvSpPr txBox="1"/>
          <p:nvPr/>
        </p:nvSpPr>
        <p:spPr>
          <a:xfrm>
            <a:off x="804600" y="1300320"/>
            <a:ext cx="4167000" cy="11552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4000" b="0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Dbajmy o morza i oceany!</a:t>
            </a:r>
            <a:endParaRPr lang="pl-PL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7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7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7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000" b="0" strike="noStrike" spc="-1">
                <a:solidFill>
                  <a:srgbClr val="0000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 zrobić z plastikowych nakrętek?</a:t>
            </a:r>
          </a:p>
        </p:txBody>
      </p:sp>
      <p:sp>
        <p:nvSpPr>
          <p:cNvPr id="381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2" name="Obraz 381"/>
          <p:cNvPicPr/>
          <p:nvPr/>
        </p:nvPicPr>
        <p:blipFill>
          <a:blip r:embed="rId2"/>
          <a:stretch/>
        </p:blipFill>
        <p:spPr>
          <a:xfrm>
            <a:off x="288000" y="1080000"/>
            <a:ext cx="4297320" cy="3481920"/>
          </a:xfrm>
          <a:prstGeom prst="rect">
            <a:avLst/>
          </a:prstGeom>
          <a:ln>
            <a:noFill/>
          </a:ln>
        </p:spPr>
      </p:pic>
      <p:pic>
        <p:nvPicPr>
          <p:cNvPr id="383" name="Obraz 382"/>
          <p:cNvPicPr/>
          <p:nvPr/>
        </p:nvPicPr>
        <p:blipFill>
          <a:blip r:embed="rId3"/>
          <a:stretch/>
        </p:blipFill>
        <p:spPr>
          <a:xfrm>
            <a:off x="6624000" y="1152000"/>
            <a:ext cx="4005360" cy="5384160"/>
          </a:xfrm>
          <a:prstGeom prst="rect">
            <a:avLst/>
          </a:prstGeom>
          <a:ln>
            <a:noFill/>
          </a:ln>
        </p:spPr>
      </p:pic>
      <p:pic>
        <p:nvPicPr>
          <p:cNvPr id="384" name="Obraz 383"/>
          <p:cNvPicPr/>
          <p:nvPr/>
        </p:nvPicPr>
        <p:blipFill>
          <a:blip r:embed="rId4" cstate="print"/>
          <a:stretch/>
        </p:blipFill>
        <p:spPr>
          <a:xfrm>
            <a:off x="3610440" y="2952000"/>
            <a:ext cx="2653560" cy="354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...lub z plastikowych butelek?</a:t>
            </a:r>
          </a:p>
        </p:txBody>
      </p:sp>
      <p:sp>
        <p:nvSpPr>
          <p:cNvPr id="386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7" name="Obraz 386"/>
          <p:cNvPicPr/>
          <p:nvPr/>
        </p:nvPicPr>
        <p:blipFill>
          <a:blip r:embed="rId2"/>
          <a:stretch/>
        </p:blipFill>
        <p:spPr>
          <a:xfrm>
            <a:off x="5256000" y="1263960"/>
            <a:ext cx="2912040" cy="2912040"/>
          </a:xfrm>
          <a:prstGeom prst="rect">
            <a:avLst/>
          </a:prstGeom>
          <a:ln>
            <a:noFill/>
          </a:ln>
        </p:spPr>
      </p:pic>
      <p:pic>
        <p:nvPicPr>
          <p:cNvPr id="388" name="Obraz 387"/>
          <p:cNvPicPr/>
          <p:nvPr/>
        </p:nvPicPr>
        <p:blipFill>
          <a:blip r:embed="rId3"/>
          <a:stretch/>
        </p:blipFill>
        <p:spPr>
          <a:xfrm>
            <a:off x="504000" y="1253520"/>
            <a:ext cx="4194360" cy="4328280"/>
          </a:xfrm>
          <a:prstGeom prst="rect">
            <a:avLst/>
          </a:prstGeom>
          <a:ln>
            <a:noFill/>
          </a:ln>
        </p:spPr>
      </p:pic>
      <p:pic>
        <p:nvPicPr>
          <p:cNvPr id="389" name="Obraz 388"/>
          <p:cNvPicPr/>
          <p:nvPr/>
        </p:nvPicPr>
        <p:blipFill>
          <a:blip r:embed="rId4"/>
          <a:stretch/>
        </p:blipFill>
        <p:spPr>
          <a:xfrm>
            <a:off x="4896000" y="4248000"/>
            <a:ext cx="3528000" cy="2530080"/>
          </a:xfrm>
          <a:prstGeom prst="rect">
            <a:avLst/>
          </a:prstGeom>
          <a:ln>
            <a:noFill/>
          </a:ln>
        </p:spPr>
      </p:pic>
      <p:pic>
        <p:nvPicPr>
          <p:cNvPr id="390" name="Obraz 389"/>
          <p:cNvPicPr/>
          <p:nvPr/>
        </p:nvPicPr>
        <p:blipFill>
          <a:blip r:embed="rId5"/>
          <a:stretch/>
        </p:blipFill>
        <p:spPr>
          <a:xfrm>
            <a:off x="8660520" y="144000"/>
            <a:ext cx="2139480" cy="64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4000" b="0" strike="noStrike" spc="-1">
                <a:solidFill>
                  <a:srgbClr val="FFFF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może wytłaczanki po jajkach…?</a:t>
            </a:r>
          </a:p>
        </p:txBody>
      </p:sp>
      <p:sp>
        <p:nvSpPr>
          <p:cNvPr id="392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93" name="Obraz 392"/>
          <p:cNvPicPr/>
          <p:nvPr/>
        </p:nvPicPr>
        <p:blipFill>
          <a:blip r:embed="rId3"/>
          <a:stretch/>
        </p:blipFill>
        <p:spPr>
          <a:xfrm>
            <a:off x="2843280" y="1296000"/>
            <a:ext cx="3492720" cy="2328480"/>
          </a:xfrm>
          <a:prstGeom prst="rect">
            <a:avLst/>
          </a:prstGeom>
          <a:ln>
            <a:noFill/>
          </a:ln>
        </p:spPr>
      </p:pic>
      <p:pic>
        <p:nvPicPr>
          <p:cNvPr id="394" name="Obraz 393"/>
          <p:cNvPicPr/>
          <p:nvPr/>
        </p:nvPicPr>
        <p:blipFill>
          <a:blip r:embed="rId4"/>
          <a:stretch/>
        </p:blipFill>
        <p:spPr>
          <a:xfrm>
            <a:off x="6696000" y="1245600"/>
            <a:ext cx="5234760" cy="3794400"/>
          </a:xfrm>
          <a:prstGeom prst="rect">
            <a:avLst/>
          </a:prstGeom>
          <a:ln>
            <a:noFill/>
          </a:ln>
        </p:spPr>
      </p:pic>
      <p:pic>
        <p:nvPicPr>
          <p:cNvPr id="395" name="Obraz 394"/>
          <p:cNvPicPr/>
          <p:nvPr/>
        </p:nvPicPr>
        <p:blipFill>
          <a:blip r:embed="rId5"/>
          <a:stretch/>
        </p:blipFill>
        <p:spPr>
          <a:xfrm>
            <a:off x="288000" y="3574440"/>
            <a:ext cx="3600000" cy="2401560"/>
          </a:xfrm>
          <a:prstGeom prst="rect">
            <a:avLst/>
          </a:prstGeom>
          <a:ln>
            <a:noFill/>
          </a:ln>
        </p:spPr>
      </p:pic>
      <p:pic>
        <p:nvPicPr>
          <p:cNvPr id="396" name="Obraz 395"/>
          <p:cNvPicPr/>
          <p:nvPr/>
        </p:nvPicPr>
        <p:blipFill>
          <a:blip r:embed="rId6"/>
          <a:stretch/>
        </p:blipFill>
        <p:spPr>
          <a:xfrm>
            <a:off x="3600000" y="4176000"/>
            <a:ext cx="3731400" cy="248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l-PL" sz="3200" b="0" strike="noStrike" spc="-1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Ekologiczna zabawki z odpadów to naprawdę świetna zabawa!</a:t>
            </a:r>
          </a:p>
        </p:txBody>
      </p:sp>
      <p:sp>
        <p:nvSpPr>
          <p:cNvPr id="398" name="TextShape 2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99" name="Obraz 398"/>
          <p:cNvPicPr/>
          <p:nvPr/>
        </p:nvPicPr>
        <p:blipFill>
          <a:blip r:embed="rId2"/>
          <a:stretch/>
        </p:blipFill>
        <p:spPr>
          <a:xfrm>
            <a:off x="1152000" y="1152000"/>
            <a:ext cx="9748080" cy="547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838080" y="97560"/>
            <a:ext cx="10515240" cy="1236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Linki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https://www.google.com/search?q=czysta%20planeta&amp;tbm=isch&amp;hl=pl&amp;sa=X&amp;ved=0CCEQtI8BKAFqFwoTCJju4tnd-O8CFQAAAAAdAAAAABAL&amp;biw=1349&amp;bih=625#imgrc=DWOt9c8QSVUn0M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https://swidnica24.pl/2019/09/nowe-zasady-segregacji-odpadow-od-1-pazdziernika/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https://naszesmieci.mos.gov.pl/jak-segregowac/15-pytania-i-odpowiedzi/segregacja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6"/>
              </a:rPr>
              <a:t>https://www.google.com/search?q=papier+co+wrzucamy&amp;tbm=isch&amp;ved=2ahUKEwi8uevt4vjvAhUHLOwKHb-zBPYQ2-cCegQIABAA&amp;oq=papier+co+wrzucamy&amp;gs_lcp=CgNpbWcQAzICCAA6BAgjECc6BwgAELEDEEM6BAgAEEM6BQgAELEDOgQIABAeOgYIABAIEB5QrRdYkCxgvy9oAHAAeACAAc8CiAGSBpIBBzEuMy4wLjGYAQCgAQGqAQtnd3Mtd2l6LWltZ8ABAQ&amp;sclient=img&amp;ei=x0V0YPy5DIfYsAe_55KwDw&amp;bih=568&amp;biw=1366#imgrc=K0KHnmHIqnRmYM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7"/>
              </a:rPr>
              <a:t>https://businessinsider.com.pl/twoje-pieniadze/budzet-domowy/jak-segregowac-smieci-kontenery-na-szklo-metal-plastik-zmieszane/2e7phdp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8"/>
              </a:rPr>
              <a:t>https://www.google.com/search?q=papier+%C5%9Bmieci&amp;tbm=isch&amp;ved=2ahUKEwic5Mqd-fjvAhUkJcUKHfXiBWQQ2-cCegQIABAA&amp;oq=papier+%C5%9Bmieci&amp;gs_lcp=CgNpbWcQAzIECCMQJzIGCAAQCBAeMgYIABAIEB4yBggAEAgQHjIGCAAQCBAeOgQIABBDOgUIABCxAzoICAAQsQMQgwE6AggAOgcIABCxAxBDOgQIABADOgYIABAFEB5Qi0BY_E5go1RoAHAAeACAAXGIAa0JkgEDOC41mAEAoAEBqgELZ3dzLXdpei1pbWfAAQE&amp;sclient=img&amp;ei=PF10YJzWN6TKlAb1xZegBg&amp;bih=568&amp;biw=1366#imgrc=huozLtWL5fiEtM</a:t>
            </a: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609480" y="812520"/>
            <a:ext cx="10971360" cy="55454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https://www.google.com/search?q=pojemnik%20na%20metal&amp;tbm=isch&amp;hl=pl&amp;sa=X&amp;ved=0CCcQtI8BKAJqFwoTCJiatbj--O8CFQAAAAAdAAAAABAY&amp;biw=1349&amp;bih=568#imgrc=yuQ3VN_mbRBORM</a:t>
            </a: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s://www.google.com/search?q=szk%C5%82o+kosz&amp;tbm=isch&amp;ved=2ahUKEwjU7f7rgfnvAhWSNuwKHahjChQQ2-cCegQIABAA&amp;oq=szk%C5%82o+kosz&amp;gs_lcp=CgNpbWcQAzIECCMQJzIGCAAQCBAeMgYIABAIEB4yBggAEAgQHjIGCAAQCBAeMgYIABAIEB4yBAgAEBg6AggAOgUIABCxA1C0qAFYuLgBYKy5AWgAcAB4AIABXogBzweSAQIxMpgBAKABAaoBC2d3cy13aXotaW1nwAEB&amp;sclient=img&amp;ei=RGZ0YNS7MpLtsAeox6mgAQ&amp;bih=625&amp;biw=1366#imgrc=zcpg2gMG_hNRBM</a:t>
            </a: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https://www.google.com/search?q=odpady+bio+kosz&amp;tbm=isch&amp;ved=2ahUKEwia-JmFhPnvAhWbk6QKHUJSCiYQ2-cCegQIABAA&amp;oq=odpady+bio+kosz&amp;gs_lcp=CgNpbWcQAzIGCAAQCBAeMgYIABAIEB4yBggAEAgQHjIGCAAQCBAeMgYIABAIEB46AggAOgQIABAeOgYIABAFEB46BAgAEBhQhcMBWL_KAWCgywFoAHAAeACAAXaIAYADkgEDMy4xmAEAoAEBqgELZ3dzLXdpei1pbWfAAQE&amp;sclient=img&amp;ei=kmh0YJrnIpunkgXCpKmwAg&amp;bih=568&amp;biw=1366#imgrc=UAPRATVmEzimXM</a:t>
            </a: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6"/>
              </a:rPr>
              <a:t>https://www.google.com/search?q=odpady+zmieszane+kosz&amp;tbm=isch&amp;ved=2ahUKEwiVv4qihfnvAhWHG-wKHdblBDgQ2-cCegQIABAA&amp;oq=odpady+zmieszane+kosz&amp;gs_lcp=CgNpbWcQAzIGCAAQCBAeOgIIADoECAAQQzoECAAQGFC27CJY6fIiYO7zImgAcAB4AIABbIgB1gOSAQMzLjKYAQCgAQGqAQtnd3Mtd2l6LWltZ8ABAQ&amp;sclient=img&amp;ei=22l0YNXlIoe3sAfWy5PAAw&amp;bih=568&amp;biw=1366#imgrc=IURoqCa4wdevgM&amp;imgdii=QUvThcNdrZ39DM</a:t>
            </a: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7"/>
              </a:rPr>
              <a:t>https://www.homebook.pl/inspiracje/847563_zdjecie</a:t>
            </a: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8"/>
              </a:rPr>
              <a:t>https://www.google.com/search?q=oszczedzanie+wody+has%C5%82o&amp;tbm=isch&amp;ved=2ahUKEwiWoYWYivnvAhWFvKQKHXPVDlwQ2-cCegQIABAA&amp;oq=oszczedzanie+wody+has%C5%82o&amp;gs_lcp=CgNpbWcQAzoECCMQJzoGCAAQCBAeOgQIABAYOgIIADoECAAQHjoGCAAQBRAeUKNEWJlWYLxYaABwAHgAgAFriAHfB5IBBDExLjGYAQCgAQGqAQtnd3Mtd2l6LWltZ8ABAQ&amp;sclient=img&amp;ei=BG90YJaPKoX5kgXzqrvgBQ&amp;bih=568&amp;biw=1366&amp;hl=pl#imgrc=q8YvtDt2HGuibM</a:t>
            </a: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566280" y="870840"/>
            <a:ext cx="10971360" cy="4701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www.google.com/search?q=papier+wysypisko+smieci&amp;tbm=isch&amp;ved=2ahUKEwiM562i8oTwAhVH1uAKHdsrD4cQ2-cCegQIABAA&amp;oq=papier+wysypisko+smieci&amp;gs_lcp=CgNpbWcQAzoECCMQJzoFCAAQsQM6CAgAELEDEIMBOgIIADoECAAQQzoHCAAQsQMQQzoGCAAQCBAeOgQIABAYUNmfA1i2wwNgkcgDaABwAHgBgAHjA4gBnSCSAQoxMS4zLjUuMy4xmAEAoAEBqgELZ3dzLXdpei1pbWfAAQE&amp;sclient=img&amp;ei=jKB6YIzxLMesgwfb17y4CA&amp;bih=568&amp;biw=1349&amp;hl=pl#imgrc=tn_kBZ3zRZaLHM</a:t>
            </a: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https://www.google.com/search?q=segregacja%20%C5%9Bmieci%20szk%C5%82o&amp;tbm=isch&amp;hl=pl&amp;tbs=rimg:CUuiu3R3XzdQYU1u0_1u-rbNU&amp;sa=X&amp;ved=0CCUQuIIBahcKEwi4psaY9oTwAhUAAAAAHQAAAAAQBw&amp;biw=1349&amp;bih=568#imgrc=jCW63wtftL6IGM&amp;imgdii=JtJXJxZJ_XKbzM</a:t>
            </a: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https://www.google.com/search?q=zwierz%C4%99ta++zapl%C4%85tane+w+plastiku&amp;tbm=isch&amp;ved=2ahUKEwjv_qP994TwAhWU7-AKHQ1SCwkQ2-cCegQIABAA&amp;oq=zwierz%C4%99ta++zapl%C4%85tane+w+plastiku&amp;gs_lcp=CgNpbWcQAzoECCMQJzoFCAAQsQM6AggAOgQIABBDOgcIABCxAxBDOgQIABADOggIABCxAxCDAVCUjgZYlf8GYOyCB2gCcAB4AIABeIgB_hSSAQQyOC4zmAEAoAEBqgELZ3dzLXdpei1pbWfAAQE&amp;sclient=img&amp;ei=iaZ6YK-WJJTfgweNpK1I&amp;bih=625&amp;biw=1349&amp;hl=pl#imgrc=5aPb7zBARPRL-M</a:t>
            </a: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https://www.google.com/search?q=zwierz%C4%99ta++zapl%C4%85tane+w+plastiku&amp;tbm=isch&amp;ved=2ahUKEwjv_qP994TwAhWU7-AKHQ1SCwkQ2-cCegQIABAA&amp;oq=zwierz%C4%99ta++zapl%C4%85tane+w+plastiku&amp;gs_lcp=CgNpbWcQAzoECCMQJzoFCAAQsQM6AggAOgQIABBDOgcIABCxAxBDOgQIABADOggIABCxAxCDAVCUjgZYlf8GYOyCB2gCcAB4AIABeIgB_hSSAQQyOC4zmAEAoAEBqgELZ3dzLXdpei1pbWfAAQE&amp;sclient=img&amp;ei=iaZ6YK-WJJTfgweNpK1I&amp;bih=625&amp;biw=1349&amp;hl=pl#imgrc=5aPb7zBARPRL-M&amp;imgdii=jN42yRQ21HB7UM</a:t>
            </a: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348840" y="870840"/>
            <a:ext cx="10971360" cy="47727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https://www.google.com/search?q=zwierz%C4%99ta++zapl%C4%85tane+w+plastiku&amp;tbm=isch&amp;ved=2ahUKEwjv_qP994TwAhWU7-AKHQ</a:t>
            </a: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s://www.google.com/search?q=bioodpady+grafika&amp;tbm=isch&amp;ved=2ahUKEwj72uCG_YTwAhXN0-AKHRaKCCoQ2-cCegQIABAA&amp;oq=bioodpady&amp;gs_lcp=CgNpbWcQARgDMgQIIxAnMgIIADICCAAyAggAMgIIADICCAAyAggAMgIIADICCAAyAggAOgYIABAFEB46BAgAEBhQlZECWLeWAmC0wAJoAHAAeACAAXaIAfYDkgEDMi4zmAEAoAEBqgELZ3dzLXdpei1pbWfAAQE&amp;sclient=img&amp;ei=26t6YLuBJ82ngweWlKLQAg&amp;bih=625&amp;biw=1349&amp;hl=pl#imgrc=8eQsaifVAJv7wM</a:t>
            </a: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s://www.google.com/search?q=bioodpady+grafika&amp;tbm=isch&amp;ved=2ahUKEwj72uCG_YTwAhXN0-AKHRaKCCoQ2-cCegQIABAA&amp;oq=bioodpady&amp;gs_lcp=CgNpbWcQARgDMgQIIxAnMgIIADICCAAyAggAMgIIADICCAAyAggAMgIIADICCAAyAggAOgYIABAFEB46BAgAEBhQlZECWLeWAmC0wAJoAHAAeACAAXaIAfYDkgEDMi4zmAEAoAEBqgELZ3dzLXdpei1pbWfAAQE&amp;sclient=img&amp;ei=26t6YLuBJ82ngweWlKLQAg&amp;bih=625&amp;biw=1349&amp;hl=pl#imgrc=m_6zhJspRA72XM</a:t>
            </a: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https://</a:t>
            </a:r>
            <a:r>
              <a:rPr lang="pl-PL" sz="1500" b="0" u="sng" strike="noStrike" spc="-1" dirty="0" smtClean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www.google.com/search?q=bioodpady+grafika&amp;tbm=isch&amp;ved=2ahUKEwj72uCG_YTwAhXN0-AKHRaKCCoQ2-cCegQIABAA&amp;oq=bioodpady&amp;gs_lcp=CgNpbWcQARgDMgQIIxAnMgIIADICCAAyAggAMgIIADICCAAyAggAMgIIADICCAAyAggAOgYIABAFEB46BAgAEBhQlZECWLeWAmC0wAJoAHAAeACAAXaIAfYDkgEDMi4zmAEAoAEBqgELZ3dzLXdpei1pbWfAAQE&amp;sclient=img&amp;ei=26t6YLuBJ82ngweWlKLQAg&amp;bih=625&amp;biw=1349&amp;hl=pl#imgrc=343EQJY5Lyyj2M</a:t>
            </a:r>
            <a:endParaRPr lang="pl-PL" sz="1500" b="0" u="sng" strike="noStrike" spc="-1" dirty="0" smtClean="0">
              <a:solidFill>
                <a:srgbClr val="0563C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sng" strike="noStrike" spc="-1" dirty="0" smtClean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https://www.google.com/search?q=odpady%20zmieszane%20sk%C5%82adowisko&amp;tbm=isch&amp;hl=pl&amp;tbs=rimg:CQcYVhYNQ4ZnYVn0d7Ujd9HC&amp;sa=X&amp;ved=0CBsQuIIBahcKEwjw7aySh4XwAhUAAAAAHQAAAAAQCw&amp;biw=1349&amp;bih=625#imgrc=F1ssR-UsV4aItM&amp;imgdii=Cy7NQA5PcDG5EM</a:t>
            </a:r>
            <a:endParaRPr lang="pl-PL" sz="15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pl-PL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595274" y="1080000"/>
            <a:ext cx="9358378" cy="50636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https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://akademiamadregodziecka.pl/ochrona-srodowiska-dla-dzieci/</a:t>
            </a:r>
          </a:p>
        </p:txBody>
      </p:sp>
      <p:sp>
        <p:nvSpPr>
          <p:cNvPr id="407" name="TextShape 2"/>
          <p:cNvSpPr txBox="1"/>
          <p:nvPr/>
        </p:nvSpPr>
        <p:spPr>
          <a:xfrm>
            <a:off x="666712" y="1453320"/>
            <a:ext cx="7133768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https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://www.gamazbik.com/home/categories/zabawki-diy/page/2</a:t>
            </a:r>
          </a:p>
        </p:txBody>
      </p:sp>
      <p:sp>
        <p:nvSpPr>
          <p:cNvPr id="408" name="TextShape 3"/>
          <p:cNvSpPr txBox="1"/>
          <p:nvPr/>
        </p:nvSpPr>
        <p:spPr>
          <a:xfrm>
            <a:off x="666712" y="1885320"/>
            <a:ext cx="7306568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://dobrzesiebaw.pl/z-plastikowych-nakretek-prace-plastyczne/</a:t>
            </a:r>
          </a:p>
        </p:txBody>
      </p:sp>
      <p:sp>
        <p:nvSpPr>
          <p:cNvPr id="409" name="TextShape 4"/>
          <p:cNvSpPr txBox="1"/>
          <p:nvPr/>
        </p:nvSpPr>
        <p:spPr>
          <a:xfrm>
            <a:off x="452398" y="4824000"/>
            <a:ext cx="8835602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://zso16.gorzow.pl/</a:t>
            </a:r>
            <a:r>
              <a:rPr lang="pl-PL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aktualnosci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pl-PL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swietlica-on-line-buzki-i-zabawki-z-recyklingu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</a:p>
        </p:txBody>
      </p:sp>
      <p:sp>
        <p:nvSpPr>
          <p:cNvPr id="410" name="TextShape 5"/>
          <p:cNvSpPr txBox="1"/>
          <p:nvPr/>
        </p:nvSpPr>
        <p:spPr>
          <a:xfrm>
            <a:off x="738150" y="2317320"/>
            <a:ext cx="903909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://www.sosnowica.szkolna.net/n,nie-wyrzucaj-wykorzystaj-zabawka-z-recyklingu</a:t>
            </a:r>
          </a:p>
        </p:txBody>
      </p:sp>
      <p:sp>
        <p:nvSpPr>
          <p:cNvPr id="411" name="TextShape 6"/>
          <p:cNvSpPr txBox="1"/>
          <p:nvPr/>
        </p:nvSpPr>
        <p:spPr>
          <a:xfrm>
            <a:off x="738150" y="3469320"/>
            <a:ext cx="821289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://dobrzesiebaw.pl/co-zrobic-z-plastiskowej-butelki-zabawki-ze-smieci/2/</a:t>
            </a:r>
          </a:p>
        </p:txBody>
      </p:sp>
      <p:sp>
        <p:nvSpPr>
          <p:cNvPr id="412" name="TextShape 7"/>
          <p:cNvSpPr txBox="1"/>
          <p:nvPr/>
        </p:nvSpPr>
        <p:spPr>
          <a:xfrm>
            <a:off x="595274" y="3888000"/>
            <a:ext cx="10132726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https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://www.podrugiejstroniebrzucha.pl/2017/02/diy-zabawki-z-opakowan-po-jajkach-zrob.html</a:t>
            </a:r>
          </a:p>
        </p:txBody>
      </p:sp>
      <p:sp>
        <p:nvSpPr>
          <p:cNvPr id="413" name="TextShape 8"/>
          <p:cNvSpPr txBox="1"/>
          <p:nvPr/>
        </p:nvSpPr>
        <p:spPr>
          <a:xfrm>
            <a:off x="595274" y="4405320"/>
            <a:ext cx="3436726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https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://stylowi.pl/19479360</a:t>
            </a:r>
          </a:p>
        </p:txBody>
      </p:sp>
      <p:sp>
        <p:nvSpPr>
          <p:cNvPr id="414" name="TextShape 9"/>
          <p:cNvSpPr txBox="1"/>
          <p:nvPr/>
        </p:nvSpPr>
        <p:spPr>
          <a:xfrm>
            <a:off x="738150" y="2821320"/>
            <a:ext cx="610185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https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://nieidealnaanna.pl/jak-wykorzystac-opakowania/</a:t>
            </a:r>
          </a:p>
        </p:txBody>
      </p:sp>
      <p:sp>
        <p:nvSpPr>
          <p:cNvPr id="415" name="TextShape 10"/>
          <p:cNvSpPr txBox="1"/>
          <p:nvPr/>
        </p:nvSpPr>
        <p:spPr>
          <a:xfrm>
            <a:off x="523836" y="5328000"/>
            <a:ext cx="7729164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pl-PL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https</a:t>
            </a:r>
            <a:r>
              <a:rPr lang="pl-PL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://dziendobry.tvn.pl/a/jak-zrobic-ekologiczne-zabawki-z-odpadow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708440" y="3510000"/>
            <a:ext cx="7092000" cy="296748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TextShape 2"/>
          <p:cNvSpPr txBox="1"/>
          <p:nvPr/>
        </p:nvSpPr>
        <p:spPr>
          <a:xfrm>
            <a:off x="5022000" y="3813120"/>
            <a:ext cx="6464880" cy="15156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2200" b="0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alibri Light"/>
              </a:rPr>
              <a:t>Co roku organizowana jest akcja pod hasłem Sprzątanie Świata. W zbieranie śmieci zaangażowani są starsi i młodsi. Ludzie na całym świecie powinni dbać o NASZĄ planetę codziennie, a nie tylko od święta.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3" name="TextShape 3"/>
          <p:cNvSpPr txBox="1"/>
          <p:nvPr/>
        </p:nvSpPr>
        <p:spPr>
          <a:xfrm>
            <a:off x="5022000" y="5550480"/>
            <a:ext cx="6464880" cy="602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4000" b="0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Zbierajmy śmieci!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4" name="Obraz 5"/>
          <p:cNvPicPr/>
          <p:nvPr/>
        </p:nvPicPr>
        <p:blipFill>
          <a:blip r:embed="rId2"/>
          <a:srcRect l="1477" r="1489"/>
          <a:stretch/>
        </p:blipFill>
        <p:spPr>
          <a:xfrm>
            <a:off x="317520" y="321840"/>
            <a:ext cx="4151160" cy="3026520"/>
          </a:xfrm>
          <a:prstGeom prst="rect">
            <a:avLst/>
          </a:prstGeom>
          <a:ln>
            <a:noFill/>
          </a:ln>
        </p:spPr>
      </p:pic>
      <p:pic>
        <p:nvPicPr>
          <p:cNvPr id="255" name="Obraz 6"/>
          <p:cNvPicPr/>
          <p:nvPr/>
        </p:nvPicPr>
        <p:blipFill>
          <a:blip r:embed="rId3"/>
          <a:srcRect l="13795" r="7301"/>
          <a:stretch/>
        </p:blipFill>
        <p:spPr>
          <a:xfrm>
            <a:off x="4638960" y="321840"/>
            <a:ext cx="3539520" cy="2985480"/>
          </a:xfrm>
          <a:prstGeom prst="rect">
            <a:avLst/>
          </a:prstGeom>
          <a:ln>
            <a:noFill/>
          </a:ln>
        </p:spPr>
      </p:pic>
      <p:pic>
        <p:nvPicPr>
          <p:cNvPr id="256" name="Obraz 7"/>
          <p:cNvPicPr/>
          <p:nvPr/>
        </p:nvPicPr>
        <p:blipFill>
          <a:blip r:embed="rId4"/>
          <a:srcRect l="12547" r="8952"/>
          <a:stretch/>
        </p:blipFill>
        <p:spPr>
          <a:xfrm>
            <a:off x="8348400" y="321840"/>
            <a:ext cx="3535200" cy="2985480"/>
          </a:xfrm>
          <a:prstGeom prst="rect">
            <a:avLst/>
          </a:prstGeom>
          <a:ln>
            <a:noFill/>
          </a:ln>
        </p:spPr>
      </p:pic>
      <p:sp>
        <p:nvSpPr>
          <p:cNvPr id="257" name="Line 4"/>
          <p:cNvSpPr/>
          <p:nvPr/>
        </p:nvSpPr>
        <p:spPr>
          <a:xfrm>
            <a:off x="5138280" y="5442840"/>
            <a:ext cx="6400800" cy="360"/>
          </a:xfrm>
          <a:prstGeom prst="line">
            <a:avLst/>
          </a:prstGeom>
          <a:ln w="2232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8" name="Obraz 8"/>
          <p:cNvPicPr/>
          <p:nvPr/>
        </p:nvPicPr>
        <p:blipFill>
          <a:blip r:embed="rId5"/>
          <a:srcRect l="39564" r="7868"/>
          <a:stretch/>
        </p:blipFill>
        <p:spPr>
          <a:xfrm>
            <a:off x="317520" y="3509280"/>
            <a:ext cx="4160160" cy="302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7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l-PL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Plastik jest wszędzie! :(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60" name="Obraz 5"/>
          <p:cNvPicPr/>
          <p:nvPr/>
        </p:nvPicPr>
        <p:blipFill>
          <a:blip r:embed="rId3"/>
          <a:stretch/>
        </p:blipFill>
        <p:spPr>
          <a:xfrm>
            <a:off x="329760" y="1418040"/>
            <a:ext cx="4658400" cy="2345040"/>
          </a:xfrm>
          <a:prstGeom prst="rect">
            <a:avLst/>
          </a:prstGeom>
          <a:ln>
            <a:noFill/>
          </a:ln>
        </p:spPr>
      </p:pic>
      <p:pic>
        <p:nvPicPr>
          <p:cNvPr id="261" name="Obraz 6"/>
          <p:cNvPicPr/>
          <p:nvPr/>
        </p:nvPicPr>
        <p:blipFill>
          <a:blip r:embed="rId4"/>
          <a:stretch/>
        </p:blipFill>
        <p:spPr>
          <a:xfrm>
            <a:off x="7446240" y="1418040"/>
            <a:ext cx="4414680" cy="2345040"/>
          </a:xfrm>
          <a:prstGeom prst="rect">
            <a:avLst/>
          </a:prstGeom>
          <a:ln>
            <a:noFill/>
          </a:ln>
        </p:spPr>
      </p:pic>
      <p:pic>
        <p:nvPicPr>
          <p:cNvPr id="262" name="Obraz 7"/>
          <p:cNvPicPr/>
          <p:nvPr/>
        </p:nvPicPr>
        <p:blipFill>
          <a:blip r:embed="rId5"/>
          <a:stretch/>
        </p:blipFill>
        <p:spPr>
          <a:xfrm>
            <a:off x="3999960" y="3967560"/>
            <a:ext cx="4190760" cy="277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64" name="Obraz 3"/>
          <p:cNvPicPr/>
          <p:nvPr/>
        </p:nvPicPr>
        <p:blipFill>
          <a:blip r:embed="rId2"/>
          <a:stretch/>
        </p:blipFill>
        <p:spPr>
          <a:xfrm>
            <a:off x="-2996280" y="-256680"/>
            <a:ext cx="18299160" cy="7155360"/>
          </a:xfrm>
          <a:prstGeom prst="rect">
            <a:avLst/>
          </a:prstGeom>
          <a:ln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2984760" y="425520"/>
            <a:ext cx="8493840" cy="109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l-PL" sz="6600" b="0" i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Sadźmy lasy!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6" name="Obraz 5"/>
          <p:cNvPicPr/>
          <p:nvPr/>
        </p:nvPicPr>
        <p:blipFill>
          <a:blip r:embed="rId3"/>
          <a:stretch/>
        </p:blipFill>
        <p:spPr>
          <a:xfrm>
            <a:off x="5001840" y="1852920"/>
            <a:ext cx="2619000" cy="1742760"/>
          </a:xfrm>
          <a:prstGeom prst="rect">
            <a:avLst/>
          </a:prstGeom>
          <a:ln>
            <a:noFill/>
          </a:ln>
        </p:spPr>
      </p:pic>
      <p:pic>
        <p:nvPicPr>
          <p:cNvPr id="267" name="Obraz 6"/>
          <p:cNvPicPr/>
          <p:nvPr/>
        </p:nvPicPr>
        <p:blipFill>
          <a:blip r:embed="rId4"/>
          <a:stretch/>
        </p:blipFill>
        <p:spPr>
          <a:xfrm>
            <a:off x="1249560" y="1852920"/>
            <a:ext cx="2619000" cy="1742760"/>
          </a:xfrm>
          <a:prstGeom prst="rect">
            <a:avLst/>
          </a:prstGeom>
          <a:ln>
            <a:noFill/>
          </a:ln>
        </p:spPr>
      </p:pic>
      <p:pic>
        <p:nvPicPr>
          <p:cNvPr id="268" name="Obraz 9"/>
          <p:cNvPicPr/>
          <p:nvPr/>
        </p:nvPicPr>
        <p:blipFill>
          <a:blip r:embed="rId5"/>
          <a:stretch/>
        </p:blipFill>
        <p:spPr>
          <a:xfrm>
            <a:off x="8534520" y="1855800"/>
            <a:ext cx="2742840" cy="1722600"/>
          </a:xfrm>
          <a:prstGeom prst="rect">
            <a:avLst/>
          </a:prstGeom>
          <a:ln>
            <a:noFill/>
          </a:ln>
        </p:spPr>
      </p:pic>
      <p:pic>
        <p:nvPicPr>
          <p:cNvPr id="269" name="Obraz 10"/>
          <p:cNvPicPr/>
          <p:nvPr/>
        </p:nvPicPr>
        <p:blipFill>
          <a:blip r:embed="rId6"/>
          <a:stretch/>
        </p:blipFill>
        <p:spPr>
          <a:xfrm>
            <a:off x="1339920" y="4474800"/>
            <a:ext cx="3401280" cy="2192400"/>
          </a:xfrm>
          <a:prstGeom prst="rect">
            <a:avLst/>
          </a:prstGeom>
          <a:ln>
            <a:noFill/>
          </a:ln>
        </p:spPr>
      </p:pic>
      <p:pic>
        <p:nvPicPr>
          <p:cNvPr id="270" name="Obraz 11"/>
          <p:cNvPicPr/>
          <p:nvPr/>
        </p:nvPicPr>
        <p:blipFill>
          <a:blip r:embed="rId7"/>
          <a:stretch/>
        </p:blipFill>
        <p:spPr>
          <a:xfrm>
            <a:off x="7801200" y="4395960"/>
            <a:ext cx="3404160" cy="2192400"/>
          </a:xfrm>
          <a:prstGeom prst="rect">
            <a:avLst/>
          </a:prstGeom>
          <a:ln>
            <a:noFill/>
          </a:ln>
        </p:spPr>
      </p:pic>
      <p:sp>
        <p:nvSpPr>
          <p:cNvPr id="271" name="CustomShape 3"/>
          <p:cNvSpPr/>
          <p:nvPr/>
        </p:nvSpPr>
        <p:spPr>
          <a:xfrm>
            <a:off x="4939920" y="3847320"/>
            <a:ext cx="2742840" cy="250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 lesie można odpocząć i spotkać różne zwierzęta.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Drzewa, które w nim rosną produkują tlen, filtrują powietrze 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chronią klimat.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75560" y="0"/>
            <a:ext cx="10909800" cy="685764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3" name="Picture 8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74" name="TextShape 2"/>
          <p:cNvSpPr txBox="1"/>
          <p:nvPr/>
        </p:nvSpPr>
        <p:spPr>
          <a:xfrm>
            <a:off x="3045240" y="2043720"/>
            <a:ext cx="6104880" cy="20307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6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Nie marnujmy jedzenia!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5" name="Obraz 3"/>
          <p:cNvPicPr/>
          <p:nvPr/>
        </p:nvPicPr>
        <p:blipFill>
          <a:blip r:embed="rId3"/>
          <a:stretch/>
        </p:blipFill>
        <p:spPr>
          <a:xfrm>
            <a:off x="8634600" y="171000"/>
            <a:ext cx="3314160" cy="2892960"/>
          </a:xfrm>
          <a:prstGeom prst="rect">
            <a:avLst/>
          </a:prstGeom>
          <a:ln>
            <a:noFill/>
          </a:ln>
        </p:spPr>
      </p:pic>
      <p:pic>
        <p:nvPicPr>
          <p:cNvPr id="276" name="Obraz 4"/>
          <p:cNvPicPr/>
          <p:nvPr/>
        </p:nvPicPr>
        <p:blipFill>
          <a:blip r:embed="rId4"/>
          <a:stretch/>
        </p:blipFill>
        <p:spPr>
          <a:xfrm>
            <a:off x="7668000" y="4065840"/>
            <a:ext cx="4205880" cy="2334600"/>
          </a:xfrm>
          <a:prstGeom prst="rect">
            <a:avLst/>
          </a:prstGeom>
          <a:ln>
            <a:noFill/>
          </a:ln>
        </p:spPr>
      </p:pic>
      <p:pic>
        <p:nvPicPr>
          <p:cNvPr id="277" name="Obraz 9"/>
          <p:cNvPicPr/>
          <p:nvPr/>
        </p:nvPicPr>
        <p:blipFill>
          <a:blip r:embed="rId5"/>
          <a:srcRect l="12045" t="8522" r="10993" b="32227"/>
          <a:stretch/>
        </p:blipFill>
        <p:spPr>
          <a:xfrm>
            <a:off x="468720" y="3435480"/>
            <a:ext cx="3476880" cy="3082320"/>
          </a:xfrm>
          <a:prstGeom prst="rect">
            <a:avLst/>
          </a:prstGeom>
          <a:ln>
            <a:noFill/>
          </a:ln>
        </p:spPr>
      </p:pic>
      <p:pic>
        <p:nvPicPr>
          <p:cNvPr id="278" name="Obraz 10"/>
          <p:cNvPicPr/>
          <p:nvPr/>
        </p:nvPicPr>
        <p:blipFill>
          <a:blip r:embed="rId6"/>
          <a:stretch/>
        </p:blipFill>
        <p:spPr>
          <a:xfrm>
            <a:off x="468720" y="52560"/>
            <a:ext cx="3815640" cy="216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0" name="Obraz 8"/>
          <p:cNvPicPr/>
          <p:nvPr/>
        </p:nvPicPr>
        <p:blipFill>
          <a:blip r:embed="rId2"/>
          <a:srcRect l="16337" r="1688"/>
          <a:stretch/>
        </p:blipFill>
        <p:spPr>
          <a:xfrm>
            <a:off x="3577320" y="0"/>
            <a:ext cx="4978800" cy="3401280"/>
          </a:xfrm>
          <a:prstGeom prst="rect">
            <a:avLst/>
          </a:prstGeom>
          <a:ln>
            <a:noFill/>
          </a:ln>
        </p:spPr>
      </p:pic>
      <p:pic>
        <p:nvPicPr>
          <p:cNvPr id="281" name="Obraz 5"/>
          <p:cNvPicPr/>
          <p:nvPr/>
        </p:nvPicPr>
        <p:blipFill>
          <a:blip r:embed="rId3"/>
          <a:srcRect l="13250" r="44158"/>
          <a:stretch/>
        </p:blipFill>
        <p:spPr>
          <a:xfrm>
            <a:off x="7822440" y="3456360"/>
            <a:ext cx="4368960" cy="3401280"/>
          </a:xfrm>
          <a:prstGeom prst="rect">
            <a:avLst/>
          </a:prstGeom>
          <a:ln>
            <a:noFill/>
          </a:ln>
        </p:spPr>
      </p:pic>
      <p:pic>
        <p:nvPicPr>
          <p:cNvPr id="282" name="Obraz 4"/>
          <p:cNvPicPr/>
          <p:nvPr/>
        </p:nvPicPr>
        <p:blipFill>
          <a:blip r:embed="rId4"/>
          <a:srcRect t="2274" b="150"/>
          <a:stretch/>
        </p:blipFill>
        <p:spPr>
          <a:xfrm>
            <a:off x="3630240" y="3456360"/>
            <a:ext cx="4925160" cy="3401280"/>
          </a:xfrm>
          <a:prstGeom prst="rect">
            <a:avLst/>
          </a:prstGeom>
          <a:ln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0" y="0"/>
            <a:ext cx="4396680" cy="6857640"/>
          </a:xfrm>
          <a:custGeom>
            <a:avLst/>
            <a:gdLst/>
            <a:ahLst/>
            <a:cxnLst/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360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3"/>
          <p:cNvSpPr/>
          <p:nvPr/>
        </p:nvSpPr>
        <p:spPr>
          <a:xfrm>
            <a:off x="0" y="0"/>
            <a:ext cx="4386240" cy="6857640"/>
          </a:xfrm>
          <a:custGeom>
            <a:avLst/>
            <a:gdLst/>
            <a:ahLst/>
            <a:cxnLst/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TextShape 4"/>
          <p:cNvSpPr txBox="1"/>
          <p:nvPr/>
        </p:nvSpPr>
        <p:spPr>
          <a:xfrm>
            <a:off x="438840" y="1508760"/>
            <a:ext cx="3428640" cy="28983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2800" b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alibri Light"/>
              </a:rPr>
              <a:t>Globalne ocieplenie</a:t>
            </a:r>
            <a:r>
              <a:rPr lang="pl-PL" sz="2800" b="0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alibri Light"/>
              </a:rPr>
              <a:t> klimatu stało się faktem, wobec którego nie możemy dłużej pozostawać obojętni.</a:t>
            </a: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Calibri Light"/>
              </a:rPr>
              <a:t> 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6" name="TextShape 5"/>
          <p:cNvSpPr txBox="1"/>
          <p:nvPr/>
        </p:nvSpPr>
        <p:spPr>
          <a:xfrm>
            <a:off x="438840" y="4773240"/>
            <a:ext cx="3428640" cy="1334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4800" b="0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Zadbajmy o klimat!</a:t>
            </a: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6"/>
          <p:cNvSpPr/>
          <p:nvPr/>
        </p:nvSpPr>
        <p:spPr>
          <a:xfrm rot="5400000">
            <a:off x="76824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8" name="Obraz 7"/>
          <p:cNvPicPr/>
          <p:nvPr/>
        </p:nvPicPr>
        <p:blipFill>
          <a:blip r:embed="rId5"/>
          <a:srcRect t="119"/>
          <a:stretch/>
        </p:blipFill>
        <p:spPr>
          <a:xfrm>
            <a:off x="7845120" y="0"/>
            <a:ext cx="4346280" cy="3401280"/>
          </a:xfrm>
          <a:prstGeom prst="rect">
            <a:avLst/>
          </a:prstGeom>
          <a:ln>
            <a:noFill/>
          </a:ln>
        </p:spPr>
      </p:pic>
      <p:sp>
        <p:nvSpPr>
          <p:cNvPr id="289" name="CustomShape 7"/>
          <p:cNvSpPr/>
          <p:nvPr/>
        </p:nvSpPr>
        <p:spPr>
          <a:xfrm>
            <a:off x="438840" y="4544640"/>
            <a:ext cx="3414600" cy="18000"/>
          </a:xfrm>
          <a:prstGeom prst="rect">
            <a:avLst/>
          </a:prstGeom>
          <a:solidFill>
            <a:srgbClr val="D5D5D5"/>
          </a:solidFill>
          <a:ln w="32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Obraz 5"/>
          <p:cNvPicPr/>
          <p:nvPr/>
        </p:nvPicPr>
        <p:blipFill>
          <a:blip r:embed="rId2"/>
          <a:stretch/>
        </p:blipFill>
        <p:spPr>
          <a:xfrm>
            <a:off x="3240" y="-188640"/>
            <a:ext cx="12184920" cy="6860880"/>
          </a:xfrm>
          <a:prstGeom prst="rect">
            <a:avLst/>
          </a:prstGeom>
          <a:ln>
            <a:noFill/>
          </a:ln>
        </p:spPr>
      </p:pic>
      <p:pic>
        <p:nvPicPr>
          <p:cNvPr id="293" name="Obraz 6"/>
          <p:cNvPicPr/>
          <p:nvPr/>
        </p:nvPicPr>
        <p:blipFill>
          <a:blip r:embed="rId3"/>
          <a:stretch/>
        </p:blipFill>
        <p:spPr>
          <a:xfrm>
            <a:off x="1245240" y="374400"/>
            <a:ext cx="3317760" cy="178128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1374480" y="-92160"/>
            <a:ext cx="295848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24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Energia wiatru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5" name="Obraz 8"/>
          <p:cNvPicPr/>
          <p:nvPr/>
        </p:nvPicPr>
        <p:blipFill>
          <a:blip r:embed="rId4"/>
          <a:stretch/>
        </p:blipFill>
        <p:spPr>
          <a:xfrm>
            <a:off x="7173000" y="372240"/>
            <a:ext cx="3309120" cy="1785960"/>
          </a:xfrm>
          <a:prstGeom prst="rect">
            <a:avLst/>
          </a:prstGeom>
          <a:ln>
            <a:noFill/>
          </a:ln>
        </p:spPr>
      </p:pic>
      <p:sp>
        <p:nvSpPr>
          <p:cNvPr id="296" name="CustomShape 4"/>
          <p:cNvSpPr/>
          <p:nvPr/>
        </p:nvSpPr>
        <p:spPr>
          <a:xfrm>
            <a:off x="7973640" y="-92160"/>
            <a:ext cx="226728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24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Energia wody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7" name="Obraz 10"/>
          <p:cNvPicPr/>
          <p:nvPr/>
        </p:nvPicPr>
        <p:blipFill>
          <a:blip r:embed="rId5"/>
          <a:stretch/>
        </p:blipFill>
        <p:spPr>
          <a:xfrm>
            <a:off x="1263960" y="4311360"/>
            <a:ext cx="3294720" cy="1785960"/>
          </a:xfrm>
          <a:prstGeom prst="rect">
            <a:avLst/>
          </a:prstGeom>
          <a:ln>
            <a:noFill/>
          </a:ln>
        </p:spPr>
      </p:pic>
      <p:sp>
        <p:nvSpPr>
          <p:cNvPr id="298" name="CustomShape 5"/>
          <p:cNvSpPr/>
          <p:nvPr/>
        </p:nvSpPr>
        <p:spPr>
          <a:xfrm>
            <a:off x="1676520" y="6090120"/>
            <a:ext cx="274284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pl-PL" sz="24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Energia biomasy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9" name="Obraz 12"/>
          <p:cNvPicPr/>
          <p:nvPr/>
        </p:nvPicPr>
        <p:blipFill>
          <a:blip r:embed="rId6"/>
          <a:stretch/>
        </p:blipFill>
        <p:spPr>
          <a:xfrm>
            <a:off x="7163280" y="4316400"/>
            <a:ext cx="3299400" cy="1776240"/>
          </a:xfrm>
          <a:prstGeom prst="rect">
            <a:avLst/>
          </a:prstGeom>
          <a:ln>
            <a:noFill/>
          </a:ln>
        </p:spPr>
      </p:pic>
      <p:sp>
        <p:nvSpPr>
          <p:cNvPr id="300" name="CustomShape 6"/>
          <p:cNvSpPr/>
          <p:nvPr/>
        </p:nvSpPr>
        <p:spPr>
          <a:xfrm>
            <a:off x="7743600" y="6047280"/>
            <a:ext cx="274284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Energia słońca</a:t>
            </a:r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726</Words>
  <Application>LibreOffice/5.2.1.2$Windows_X86_64 LibreOffice_project/31dd62db80d4e60af04904455ec9c9219178d620</Application>
  <PresentationFormat>Niestandardowy</PresentationFormat>
  <Paragraphs>183</Paragraphs>
  <Slides>38</Slides>
  <Notes>18</Notes>
  <HiddenSlides>0</HiddenSlides>
  <MMClips>0</MMClips>
  <ScaleCrop>false</ScaleCrop>
  <HeadingPairs>
    <vt:vector size="4" baseType="variant">
      <vt:variant>
        <vt:lpstr>Motyw</vt:lpstr>
      </vt:variant>
      <vt:variant>
        <vt:i4>6</vt:i4>
      </vt:variant>
      <vt:variant>
        <vt:lpstr>Tytuły slajdów</vt:lpstr>
      </vt:variant>
      <vt:variant>
        <vt:i4>38</vt:i4>
      </vt:variant>
    </vt:vector>
  </HeadingPairs>
  <TitlesOfParts>
    <vt:vector size="44" baseType="lpstr">
      <vt:lpstr>Office Theme</vt:lpstr>
      <vt:lpstr>Office Theme</vt:lpstr>
      <vt:lpstr>Office Theme</vt:lpstr>
      <vt:lpstr>Office Theme</vt:lpstr>
      <vt:lpstr>Office Theme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Lenovo</dc:creator>
  <dc:description/>
  <cp:lastModifiedBy>SAMSUNG</cp:lastModifiedBy>
  <cp:revision>145</cp:revision>
  <dcterms:created xsi:type="dcterms:W3CDTF">2021-04-18T09:26:04Z</dcterms:created>
  <dcterms:modified xsi:type="dcterms:W3CDTF">2021-04-22T17:33:07Z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19</vt:i4>
  </property>
  <property fmtid="{D5CDD505-2E9C-101B-9397-08002B2CF9AE}" pid="8" name="PresentationFormat">
    <vt:lpwstr>Niestandardowy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31</vt:i4>
  </property>
</Properties>
</file>